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2" r:id="rId3"/>
    <p:sldId id="271" r:id="rId4"/>
    <p:sldId id="257" r:id="rId5"/>
    <p:sldId id="259" r:id="rId6"/>
    <p:sldId id="270" r:id="rId7"/>
    <p:sldId id="260" r:id="rId8"/>
    <p:sldId id="261" r:id="rId9"/>
    <p:sldId id="263" r:id="rId10"/>
    <p:sldId id="264" r:id="rId11"/>
    <p:sldId id="265" r:id="rId12"/>
    <p:sldId id="267" r:id="rId13"/>
    <p:sldId id="268" r:id="rId14"/>
    <p:sldId id="262" r:id="rId15"/>
    <p:sldId id="273" r:id="rId16"/>
    <p:sldId id="266" r:id="rId17"/>
    <p:sldId id="26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17"/>
  </p:normalViewPr>
  <p:slideViewPr>
    <p:cSldViewPr snapToGrid="0" snapToObjects="1">
      <p:cViewPr varScale="1">
        <p:scale>
          <a:sx n="94" d="100"/>
          <a:sy n="94"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5/28/19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5/28/19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5/28/19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5/28/19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580C-86CF-8D4E-9776-9DF3E1F7BF9C}"/>
              </a:ext>
            </a:extLst>
          </p:cNvPr>
          <p:cNvSpPr>
            <a:spLocks noGrp="1"/>
          </p:cNvSpPr>
          <p:nvPr>
            <p:ph type="ctrTitle"/>
          </p:nvPr>
        </p:nvSpPr>
        <p:spPr/>
        <p:txBody>
          <a:bodyPr/>
          <a:lstStyle/>
          <a:p>
            <a:r>
              <a:rPr lang="en-US" dirty="0"/>
              <a:t>Time Series: Unit 4</a:t>
            </a:r>
          </a:p>
        </p:txBody>
      </p:sp>
      <p:sp>
        <p:nvSpPr>
          <p:cNvPr id="3" name="Subtitle 2">
            <a:extLst>
              <a:ext uri="{FF2B5EF4-FFF2-40B4-BE49-F238E27FC236}">
                <a16:creationId xmlns:a16="http://schemas.microsoft.com/office/drawing/2014/main" id="{2BC6AF63-8257-6346-B4EC-0127A1BD70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8259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658E-F21A-E246-9663-9E0B6564CA31}"/>
              </a:ext>
            </a:extLst>
          </p:cNvPr>
          <p:cNvSpPr>
            <a:spLocks noGrp="1"/>
          </p:cNvSpPr>
          <p:nvPr>
            <p:ph type="title"/>
          </p:nvPr>
        </p:nvSpPr>
        <p:spPr>
          <a:xfrm>
            <a:off x="628650" y="365126"/>
            <a:ext cx="7886700" cy="904116"/>
          </a:xfrm>
        </p:spPr>
        <p:txBody>
          <a:bodyPr/>
          <a:lstStyle/>
          <a:p>
            <a:r>
              <a:rPr lang="en-US" dirty="0"/>
              <a:t>Break Out 3</a:t>
            </a:r>
          </a:p>
        </p:txBody>
      </p:sp>
      <p:pic>
        <p:nvPicPr>
          <p:cNvPr id="4" name="Picture 3">
            <a:extLst>
              <a:ext uri="{FF2B5EF4-FFF2-40B4-BE49-F238E27FC236}">
                <a16:creationId xmlns:a16="http://schemas.microsoft.com/office/drawing/2014/main" id="{EB95691C-599F-6E4C-88C9-8D33A516BBC0}"/>
              </a:ext>
            </a:extLst>
          </p:cNvPr>
          <p:cNvPicPr>
            <a:picLocks noChangeAspect="1"/>
          </p:cNvPicPr>
          <p:nvPr/>
        </p:nvPicPr>
        <p:blipFill>
          <a:blip r:embed="rId2"/>
          <a:stretch>
            <a:fillRect/>
          </a:stretch>
        </p:blipFill>
        <p:spPr>
          <a:xfrm>
            <a:off x="3352976" y="1063017"/>
            <a:ext cx="2427148" cy="653463"/>
          </a:xfrm>
          <a:prstGeom prst="rect">
            <a:avLst/>
          </a:prstGeom>
        </p:spPr>
      </p:pic>
      <p:pic>
        <p:nvPicPr>
          <p:cNvPr id="5" name="Picture 4">
            <a:extLst>
              <a:ext uri="{FF2B5EF4-FFF2-40B4-BE49-F238E27FC236}">
                <a16:creationId xmlns:a16="http://schemas.microsoft.com/office/drawing/2014/main" id="{66BA9873-8752-D347-8203-01DC19CD39AB}"/>
              </a:ext>
            </a:extLst>
          </p:cNvPr>
          <p:cNvPicPr>
            <a:picLocks noChangeAspect="1"/>
          </p:cNvPicPr>
          <p:nvPr/>
        </p:nvPicPr>
        <p:blipFill>
          <a:blip r:embed="rId3"/>
          <a:stretch>
            <a:fillRect/>
          </a:stretch>
        </p:blipFill>
        <p:spPr>
          <a:xfrm>
            <a:off x="1026330" y="2399257"/>
            <a:ext cx="7080440" cy="4265072"/>
          </a:xfrm>
          <a:prstGeom prst="rect">
            <a:avLst/>
          </a:prstGeom>
        </p:spPr>
      </p:pic>
      <p:sp>
        <p:nvSpPr>
          <p:cNvPr id="6" name="Rectangle 5">
            <a:extLst>
              <a:ext uri="{FF2B5EF4-FFF2-40B4-BE49-F238E27FC236}">
                <a16:creationId xmlns:a16="http://schemas.microsoft.com/office/drawing/2014/main" id="{CE46B863-4319-E645-90DC-FE15B162D3D0}"/>
              </a:ext>
            </a:extLst>
          </p:cNvPr>
          <p:cNvSpPr/>
          <p:nvPr/>
        </p:nvSpPr>
        <p:spPr>
          <a:xfrm>
            <a:off x="2854703" y="1820962"/>
            <a:ext cx="3423694" cy="369332"/>
          </a:xfrm>
          <a:prstGeom prst="rect">
            <a:avLst/>
          </a:prstGeom>
        </p:spPr>
        <p:txBody>
          <a:bodyPr wrap="none">
            <a:spAutoFit/>
          </a:bodyPr>
          <a:lstStyle/>
          <a:p>
            <a:r>
              <a:rPr lang="en-US" dirty="0" err="1"/>
              <a:t>plotts.true.wge</a:t>
            </a:r>
            <a:r>
              <a:rPr lang="en-US" dirty="0"/>
              <a:t>(n = 100,phi = .967)</a:t>
            </a:r>
          </a:p>
        </p:txBody>
      </p:sp>
    </p:spTree>
    <p:extLst>
      <p:ext uri="{BB962C8B-B14F-4D97-AF65-F5344CB8AC3E}">
        <p14:creationId xmlns:p14="http://schemas.microsoft.com/office/powerpoint/2010/main" val="187992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C8E4-62BA-2B45-B024-13A74383F5C5}"/>
              </a:ext>
            </a:extLst>
          </p:cNvPr>
          <p:cNvSpPr>
            <a:spLocks noGrp="1"/>
          </p:cNvSpPr>
          <p:nvPr>
            <p:ph type="title"/>
          </p:nvPr>
        </p:nvSpPr>
        <p:spPr>
          <a:xfrm>
            <a:off x="628650" y="365127"/>
            <a:ext cx="7886700" cy="891688"/>
          </a:xfrm>
        </p:spPr>
        <p:txBody>
          <a:bodyPr/>
          <a:lstStyle/>
          <a:p>
            <a:r>
              <a:rPr lang="en-US" dirty="0"/>
              <a:t>Break Out 3</a:t>
            </a:r>
          </a:p>
        </p:txBody>
      </p:sp>
      <p:pic>
        <p:nvPicPr>
          <p:cNvPr id="4" name="Picture 3">
            <a:extLst>
              <a:ext uri="{FF2B5EF4-FFF2-40B4-BE49-F238E27FC236}">
                <a16:creationId xmlns:a16="http://schemas.microsoft.com/office/drawing/2014/main" id="{1E9DEDCF-57AA-EC40-8B84-891A4995B67E}"/>
              </a:ext>
            </a:extLst>
          </p:cNvPr>
          <p:cNvPicPr>
            <a:picLocks noChangeAspect="1"/>
          </p:cNvPicPr>
          <p:nvPr/>
        </p:nvPicPr>
        <p:blipFill>
          <a:blip r:embed="rId2"/>
          <a:stretch>
            <a:fillRect/>
          </a:stretch>
        </p:blipFill>
        <p:spPr>
          <a:xfrm>
            <a:off x="1447799" y="1229518"/>
            <a:ext cx="6248400" cy="457200"/>
          </a:xfrm>
          <a:prstGeom prst="rect">
            <a:avLst/>
          </a:prstGeom>
        </p:spPr>
      </p:pic>
      <p:pic>
        <p:nvPicPr>
          <p:cNvPr id="5" name="Picture 4">
            <a:extLst>
              <a:ext uri="{FF2B5EF4-FFF2-40B4-BE49-F238E27FC236}">
                <a16:creationId xmlns:a16="http://schemas.microsoft.com/office/drawing/2014/main" id="{1DEEC7D9-26FA-B74D-82DE-0E58562D7622}"/>
              </a:ext>
            </a:extLst>
          </p:cNvPr>
          <p:cNvPicPr>
            <a:picLocks noChangeAspect="1"/>
          </p:cNvPicPr>
          <p:nvPr/>
        </p:nvPicPr>
        <p:blipFill>
          <a:blip r:embed="rId3"/>
          <a:stretch>
            <a:fillRect/>
          </a:stretch>
        </p:blipFill>
        <p:spPr>
          <a:xfrm>
            <a:off x="0" y="2551109"/>
            <a:ext cx="5442155" cy="3278212"/>
          </a:xfrm>
          <a:prstGeom prst="rect">
            <a:avLst/>
          </a:prstGeom>
        </p:spPr>
      </p:pic>
      <p:sp>
        <p:nvSpPr>
          <p:cNvPr id="6" name="Rectangle 5">
            <a:extLst>
              <a:ext uri="{FF2B5EF4-FFF2-40B4-BE49-F238E27FC236}">
                <a16:creationId xmlns:a16="http://schemas.microsoft.com/office/drawing/2014/main" id="{3C897CD2-DAA1-314B-A4C7-E7B3EAA365D5}"/>
              </a:ext>
            </a:extLst>
          </p:cNvPr>
          <p:cNvSpPr/>
          <p:nvPr/>
        </p:nvSpPr>
        <p:spPr>
          <a:xfrm>
            <a:off x="1037371" y="1751874"/>
            <a:ext cx="7069256" cy="369332"/>
          </a:xfrm>
          <a:prstGeom prst="rect">
            <a:avLst/>
          </a:prstGeom>
        </p:spPr>
        <p:txBody>
          <a:bodyPr wrap="square">
            <a:spAutoFit/>
          </a:bodyPr>
          <a:lstStyle/>
          <a:p>
            <a:pPr algn="ctr"/>
            <a:r>
              <a:rPr lang="en-US" dirty="0" err="1"/>
              <a:t>plotts.true.wge</a:t>
            </a:r>
            <a:r>
              <a:rPr lang="en-US" dirty="0"/>
              <a:t>(phi = c(1.452,-.453,-.294,.175,.237,-.154))</a:t>
            </a:r>
          </a:p>
        </p:txBody>
      </p:sp>
      <p:pic>
        <p:nvPicPr>
          <p:cNvPr id="7" name="Picture 6">
            <a:extLst>
              <a:ext uri="{FF2B5EF4-FFF2-40B4-BE49-F238E27FC236}">
                <a16:creationId xmlns:a16="http://schemas.microsoft.com/office/drawing/2014/main" id="{6285A3CC-33A0-3046-B6AC-DF004360F3D3}"/>
              </a:ext>
            </a:extLst>
          </p:cNvPr>
          <p:cNvPicPr>
            <a:picLocks noChangeAspect="1"/>
          </p:cNvPicPr>
          <p:nvPr/>
        </p:nvPicPr>
        <p:blipFill>
          <a:blip r:embed="rId4"/>
          <a:stretch>
            <a:fillRect/>
          </a:stretch>
        </p:blipFill>
        <p:spPr>
          <a:xfrm>
            <a:off x="4326340" y="2551109"/>
            <a:ext cx="4411544" cy="1579990"/>
          </a:xfrm>
          <a:prstGeom prst="rect">
            <a:avLst/>
          </a:prstGeom>
        </p:spPr>
      </p:pic>
    </p:spTree>
    <p:extLst>
      <p:ext uri="{BB962C8B-B14F-4D97-AF65-F5344CB8AC3E}">
        <p14:creationId xmlns:p14="http://schemas.microsoft.com/office/powerpoint/2010/main" val="1866601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C8E4-62BA-2B45-B024-13A74383F5C5}"/>
              </a:ext>
            </a:extLst>
          </p:cNvPr>
          <p:cNvSpPr>
            <a:spLocks noGrp="1"/>
          </p:cNvSpPr>
          <p:nvPr>
            <p:ph type="title"/>
          </p:nvPr>
        </p:nvSpPr>
        <p:spPr>
          <a:xfrm>
            <a:off x="628650" y="365127"/>
            <a:ext cx="7886700" cy="891688"/>
          </a:xfrm>
        </p:spPr>
        <p:txBody>
          <a:bodyPr/>
          <a:lstStyle/>
          <a:p>
            <a:r>
              <a:rPr lang="en-US" dirty="0"/>
              <a:t>Break Out 3</a:t>
            </a:r>
          </a:p>
        </p:txBody>
      </p:sp>
      <p:sp>
        <p:nvSpPr>
          <p:cNvPr id="6" name="Rectangle 5">
            <a:extLst>
              <a:ext uri="{FF2B5EF4-FFF2-40B4-BE49-F238E27FC236}">
                <a16:creationId xmlns:a16="http://schemas.microsoft.com/office/drawing/2014/main" id="{3C897CD2-DAA1-314B-A4C7-E7B3EAA365D5}"/>
              </a:ext>
            </a:extLst>
          </p:cNvPr>
          <p:cNvSpPr/>
          <p:nvPr/>
        </p:nvSpPr>
        <p:spPr>
          <a:xfrm>
            <a:off x="1037371" y="1774571"/>
            <a:ext cx="7069256" cy="369332"/>
          </a:xfrm>
          <a:prstGeom prst="rect">
            <a:avLst/>
          </a:prstGeom>
        </p:spPr>
        <p:txBody>
          <a:bodyPr wrap="square">
            <a:spAutoFit/>
          </a:bodyPr>
          <a:lstStyle/>
          <a:p>
            <a:pPr algn="ctr"/>
            <a:r>
              <a:rPr lang="en-US" dirty="0" err="1"/>
              <a:t>plotts.true.wge</a:t>
            </a:r>
            <a:r>
              <a:rPr lang="en-US" dirty="0"/>
              <a:t>(phi = c(1.445,-.411,-.038,.170,.362,-.245,-.177,.213))</a:t>
            </a:r>
          </a:p>
        </p:txBody>
      </p:sp>
      <p:pic>
        <p:nvPicPr>
          <p:cNvPr id="3" name="Picture 2">
            <a:extLst>
              <a:ext uri="{FF2B5EF4-FFF2-40B4-BE49-F238E27FC236}">
                <a16:creationId xmlns:a16="http://schemas.microsoft.com/office/drawing/2014/main" id="{3F5C10DD-9190-6D43-970F-1F7C6A45C92D}"/>
              </a:ext>
            </a:extLst>
          </p:cNvPr>
          <p:cNvPicPr>
            <a:picLocks noChangeAspect="1"/>
          </p:cNvPicPr>
          <p:nvPr/>
        </p:nvPicPr>
        <p:blipFill>
          <a:blip r:embed="rId2"/>
          <a:stretch>
            <a:fillRect/>
          </a:stretch>
        </p:blipFill>
        <p:spPr>
          <a:xfrm>
            <a:off x="565149" y="1135789"/>
            <a:ext cx="8013700" cy="508000"/>
          </a:xfrm>
          <a:prstGeom prst="rect">
            <a:avLst/>
          </a:prstGeom>
        </p:spPr>
      </p:pic>
      <p:pic>
        <p:nvPicPr>
          <p:cNvPr id="7" name="Picture 6">
            <a:extLst>
              <a:ext uri="{FF2B5EF4-FFF2-40B4-BE49-F238E27FC236}">
                <a16:creationId xmlns:a16="http://schemas.microsoft.com/office/drawing/2014/main" id="{E4266D0C-AC13-8642-8C42-051B6EDC48D4}"/>
              </a:ext>
            </a:extLst>
          </p:cNvPr>
          <p:cNvPicPr>
            <a:picLocks noChangeAspect="1"/>
          </p:cNvPicPr>
          <p:nvPr/>
        </p:nvPicPr>
        <p:blipFill>
          <a:blip r:embed="rId3"/>
          <a:stretch>
            <a:fillRect/>
          </a:stretch>
        </p:blipFill>
        <p:spPr>
          <a:xfrm>
            <a:off x="1219199" y="2585114"/>
            <a:ext cx="6705600" cy="3352800"/>
          </a:xfrm>
          <a:prstGeom prst="rect">
            <a:avLst/>
          </a:prstGeom>
        </p:spPr>
      </p:pic>
    </p:spTree>
    <p:extLst>
      <p:ext uri="{BB962C8B-B14F-4D97-AF65-F5344CB8AC3E}">
        <p14:creationId xmlns:p14="http://schemas.microsoft.com/office/powerpoint/2010/main" val="45777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C8E4-62BA-2B45-B024-13A74383F5C5}"/>
              </a:ext>
            </a:extLst>
          </p:cNvPr>
          <p:cNvSpPr>
            <a:spLocks noGrp="1"/>
          </p:cNvSpPr>
          <p:nvPr>
            <p:ph type="title"/>
          </p:nvPr>
        </p:nvSpPr>
        <p:spPr>
          <a:xfrm>
            <a:off x="628650" y="365127"/>
            <a:ext cx="7886700" cy="493478"/>
          </a:xfrm>
        </p:spPr>
        <p:txBody>
          <a:bodyPr>
            <a:normAutofit fontScale="90000"/>
          </a:bodyPr>
          <a:lstStyle/>
          <a:p>
            <a:r>
              <a:rPr lang="en-US" dirty="0"/>
              <a:t>Break Out 3</a:t>
            </a:r>
          </a:p>
        </p:txBody>
      </p:sp>
      <p:sp>
        <p:nvSpPr>
          <p:cNvPr id="6" name="Rectangle 5">
            <a:extLst>
              <a:ext uri="{FF2B5EF4-FFF2-40B4-BE49-F238E27FC236}">
                <a16:creationId xmlns:a16="http://schemas.microsoft.com/office/drawing/2014/main" id="{3C897CD2-DAA1-314B-A4C7-E7B3EAA365D5}"/>
              </a:ext>
            </a:extLst>
          </p:cNvPr>
          <p:cNvSpPr/>
          <p:nvPr/>
        </p:nvSpPr>
        <p:spPr>
          <a:xfrm>
            <a:off x="177136" y="1458864"/>
            <a:ext cx="8420101" cy="369332"/>
          </a:xfrm>
          <a:prstGeom prst="rect">
            <a:avLst/>
          </a:prstGeom>
        </p:spPr>
        <p:txBody>
          <a:bodyPr wrap="square">
            <a:spAutoFit/>
          </a:bodyPr>
          <a:lstStyle/>
          <a:p>
            <a:pPr algn="ctr"/>
            <a:r>
              <a:rPr lang="en-US" dirty="0" err="1"/>
              <a:t>plotts.true.wge</a:t>
            </a:r>
            <a:r>
              <a:rPr lang="en-US" dirty="0"/>
              <a:t>(phi = c(1.384,-.359,-.309,.063,.317,-.140,-.0587,-.199,.2877))</a:t>
            </a:r>
          </a:p>
        </p:txBody>
      </p:sp>
      <p:pic>
        <p:nvPicPr>
          <p:cNvPr id="4" name="Picture 3">
            <a:extLst>
              <a:ext uri="{FF2B5EF4-FFF2-40B4-BE49-F238E27FC236}">
                <a16:creationId xmlns:a16="http://schemas.microsoft.com/office/drawing/2014/main" id="{085F6B4F-0DFC-444A-AA13-A1C8C8460851}"/>
              </a:ext>
            </a:extLst>
          </p:cNvPr>
          <p:cNvPicPr>
            <a:picLocks noChangeAspect="1"/>
          </p:cNvPicPr>
          <p:nvPr/>
        </p:nvPicPr>
        <p:blipFill>
          <a:blip r:embed="rId2"/>
          <a:stretch>
            <a:fillRect/>
          </a:stretch>
        </p:blipFill>
        <p:spPr>
          <a:xfrm>
            <a:off x="95249" y="915618"/>
            <a:ext cx="8953500" cy="419100"/>
          </a:xfrm>
          <a:prstGeom prst="rect">
            <a:avLst/>
          </a:prstGeom>
        </p:spPr>
      </p:pic>
      <p:pic>
        <p:nvPicPr>
          <p:cNvPr id="5" name="Picture 4">
            <a:extLst>
              <a:ext uri="{FF2B5EF4-FFF2-40B4-BE49-F238E27FC236}">
                <a16:creationId xmlns:a16="http://schemas.microsoft.com/office/drawing/2014/main" id="{5B9142B6-18F4-D043-A393-20DEE26CFEED}"/>
              </a:ext>
            </a:extLst>
          </p:cNvPr>
          <p:cNvPicPr>
            <a:picLocks noChangeAspect="1"/>
          </p:cNvPicPr>
          <p:nvPr/>
        </p:nvPicPr>
        <p:blipFill>
          <a:blip r:embed="rId3"/>
          <a:stretch>
            <a:fillRect/>
          </a:stretch>
        </p:blipFill>
        <p:spPr>
          <a:xfrm>
            <a:off x="27009" y="2171814"/>
            <a:ext cx="5411910" cy="3259993"/>
          </a:xfrm>
          <a:prstGeom prst="rect">
            <a:avLst/>
          </a:prstGeom>
        </p:spPr>
      </p:pic>
      <p:pic>
        <p:nvPicPr>
          <p:cNvPr id="8" name="Picture 7">
            <a:extLst>
              <a:ext uri="{FF2B5EF4-FFF2-40B4-BE49-F238E27FC236}">
                <a16:creationId xmlns:a16="http://schemas.microsoft.com/office/drawing/2014/main" id="{2A06C217-E68F-B24D-B291-40CABE9548F4}"/>
              </a:ext>
            </a:extLst>
          </p:cNvPr>
          <p:cNvPicPr>
            <a:picLocks noChangeAspect="1"/>
          </p:cNvPicPr>
          <p:nvPr/>
        </p:nvPicPr>
        <p:blipFill>
          <a:blip r:embed="rId4"/>
          <a:stretch>
            <a:fillRect/>
          </a:stretch>
        </p:blipFill>
        <p:spPr>
          <a:xfrm>
            <a:off x="4326340" y="2011317"/>
            <a:ext cx="4722409" cy="1680419"/>
          </a:xfrm>
          <a:prstGeom prst="rect">
            <a:avLst/>
          </a:prstGeom>
        </p:spPr>
      </p:pic>
      <p:sp>
        <p:nvSpPr>
          <p:cNvPr id="9" name="TextBox 8">
            <a:extLst>
              <a:ext uri="{FF2B5EF4-FFF2-40B4-BE49-F238E27FC236}">
                <a16:creationId xmlns:a16="http://schemas.microsoft.com/office/drawing/2014/main" id="{EEF46117-7753-B844-A482-0BCE963E24D3}"/>
              </a:ext>
            </a:extLst>
          </p:cNvPr>
          <p:cNvSpPr txBox="1"/>
          <p:nvPr/>
        </p:nvSpPr>
        <p:spPr>
          <a:xfrm>
            <a:off x="27009" y="5595580"/>
            <a:ext cx="9116991" cy="1200329"/>
          </a:xfrm>
          <a:prstGeom prst="rect">
            <a:avLst/>
          </a:prstGeom>
          <a:noFill/>
        </p:spPr>
        <p:txBody>
          <a:bodyPr wrap="square" rtlCol="0">
            <a:spAutoFit/>
          </a:bodyPr>
          <a:lstStyle/>
          <a:p>
            <a:r>
              <a:rPr lang="en-US" dirty="0"/>
              <a:t>I went with the AR(9) model above sine the .15 and .43 frequencies were represented and the ACFs were at least somewhat sinusoidal and slowing damping.  However, the strong frequency at .0737 is a clear mark against this model.  None of the models look to be particularly satisfying.  However, we will develop more models that will help us with this data.   </a:t>
            </a:r>
          </a:p>
        </p:txBody>
      </p:sp>
    </p:spTree>
    <p:extLst>
      <p:ext uri="{BB962C8B-B14F-4D97-AF65-F5344CB8AC3E}">
        <p14:creationId xmlns:p14="http://schemas.microsoft.com/office/powerpoint/2010/main" val="66068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sp>
        <p:nvSpPr>
          <p:cNvPr id="3" name="TextBox 2">
            <a:extLst>
              <a:ext uri="{FF2B5EF4-FFF2-40B4-BE49-F238E27FC236}">
                <a16:creationId xmlns:a16="http://schemas.microsoft.com/office/drawing/2014/main" id="{08C981DF-AC6E-DC43-B936-66FD00F141AE}"/>
              </a:ext>
            </a:extLst>
          </p:cNvPr>
          <p:cNvSpPr txBox="1"/>
          <p:nvPr/>
        </p:nvSpPr>
        <p:spPr>
          <a:xfrm>
            <a:off x="628650" y="1255592"/>
            <a:ext cx="7983087" cy="646331"/>
          </a:xfrm>
          <a:prstGeom prst="rect">
            <a:avLst/>
          </a:prstGeom>
          <a:noFill/>
        </p:spPr>
        <p:txBody>
          <a:bodyPr wrap="square" rtlCol="0">
            <a:spAutoFit/>
          </a:bodyPr>
          <a:lstStyle/>
          <a:p>
            <a:pPr algn="ctr"/>
            <a:r>
              <a:rPr lang="en-US" dirty="0"/>
              <a:t>Here are three more models to investigate.  Do you like any of these better?   If so, are there still some shortcomings?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B84860-A26F-4046-BD85-9F99C74F4CDC}"/>
                  </a:ext>
                </a:extLst>
              </p:cNvPr>
              <p:cNvSpPr txBox="1"/>
              <p:nvPr/>
            </p:nvSpPr>
            <p:spPr>
              <a:xfrm>
                <a:off x="302176" y="2150143"/>
                <a:ext cx="876727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r>
                            <a:rPr lang="en-US" sz="1600" b="0" i="1" smtClean="0">
                              <a:latin typeface="Cambria Math" panose="02040503050406030204" pitchFamily="18" charset="0"/>
                            </a:rPr>
                            <m:t>. </m:t>
                          </m:r>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−.1516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.0769</m:t>
                          </m:r>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−2</m:t>
                          </m:r>
                        </m:sub>
                      </m:sSub>
                      <m:r>
                        <a:rPr lang="en-US" sz="1600" b="0" i="1" smtClean="0">
                          <a:latin typeface="Cambria Math" panose="02040503050406030204" pitchFamily="18" charset="0"/>
                        </a:rPr>
                        <m:t>−.0016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−3</m:t>
                          </m:r>
                        </m:sub>
                      </m:sSub>
                      <m:r>
                        <a:rPr lang="en-US" sz="1600" i="1">
                          <a:latin typeface="Cambria Math" panose="02040503050406030204" pitchFamily="18" charset="0"/>
                        </a:rPr>
                        <m:t>+.00</m:t>
                      </m:r>
                      <m:r>
                        <a:rPr lang="en-US" sz="1600" b="0" i="1" smtClean="0">
                          <a:latin typeface="Cambria Math" panose="02040503050406030204" pitchFamily="18" charset="0"/>
                        </a:rPr>
                        <m:t>95</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−4</m:t>
                          </m:r>
                        </m:sub>
                      </m:sSub>
                      <m:r>
                        <a:rPr lang="en-US" sz="1600" b="0" i="1" smtClean="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542</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−5</m:t>
                          </m:r>
                        </m:sub>
                      </m:sSub>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1117</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−6</m:t>
                          </m:r>
                        </m:sub>
                      </m:sSub>
                      <m:r>
                        <a:rPr lang="en-US" sz="1600" i="1">
                          <a:latin typeface="Cambria Math" panose="02040503050406030204" pitchFamily="18" charset="0"/>
                        </a:rPr>
                        <m:t>−.</m:t>
                      </m:r>
                      <m:r>
                        <a:rPr lang="en-US" sz="1600" b="0" i="1" smtClean="0">
                          <a:latin typeface="Cambria Math" panose="02040503050406030204" pitchFamily="18" charset="0"/>
                        </a:rPr>
                        <m:t>5683</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−7</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oMath>
                  </m:oMathPara>
                </a14:m>
                <a:endParaRPr lang="en-US" sz="1600" dirty="0"/>
              </a:p>
            </p:txBody>
          </p:sp>
        </mc:Choice>
        <mc:Fallback xmlns="">
          <p:sp>
            <p:nvSpPr>
              <p:cNvPr id="6" name="TextBox 5">
                <a:extLst>
                  <a:ext uri="{FF2B5EF4-FFF2-40B4-BE49-F238E27FC236}">
                    <a16:creationId xmlns:a16="http://schemas.microsoft.com/office/drawing/2014/main" id="{CBB84860-A26F-4046-BD85-9F99C74F4CDC}"/>
                  </a:ext>
                </a:extLst>
              </p:cNvPr>
              <p:cNvSpPr txBox="1">
                <a:spLocks noRot="1" noChangeAspect="1" noMove="1" noResize="1" noEditPoints="1" noAdjustHandles="1" noChangeArrowheads="1" noChangeShapeType="1" noTextEdit="1"/>
              </p:cNvSpPr>
              <p:nvPr/>
            </p:nvSpPr>
            <p:spPr>
              <a:xfrm>
                <a:off x="302176" y="2150143"/>
                <a:ext cx="8767272" cy="246221"/>
              </a:xfrm>
              <a:prstGeom prst="rect">
                <a:avLst/>
              </a:prstGeom>
              <a:blipFill>
                <a:blip r:embed="rId2"/>
                <a:stretch>
                  <a:fillRect b="-1428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4FB7FF5-277B-CC45-9F92-29C40ABE6135}"/>
              </a:ext>
            </a:extLst>
          </p:cNvPr>
          <p:cNvSpPr/>
          <p:nvPr/>
        </p:nvSpPr>
        <p:spPr>
          <a:xfrm>
            <a:off x="-66321" y="6968152"/>
            <a:ext cx="9276640" cy="923330"/>
          </a:xfrm>
          <a:prstGeom prst="rect">
            <a:avLst/>
          </a:prstGeom>
        </p:spPr>
        <p:txBody>
          <a:bodyPr wrap="square">
            <a:spAutoFit/>
          </a:bodyPr>
          <a:lstStyle/>
          <a:p>
            <a:r>
              <a:rPr lang="en-US" dirty="0" err="1"/>
              <a:t>plotts.true.wge</a:t>
            </a:r>
            <a:r>
              <a:rPr lang="en-US" dirty="0"/>
              <a:t>(phi = c(0.1516, 0.0769, 0.0016, -0.0095, 0.0542, 0.1117, 0.5683))</a:t>
            </a:r>
          </a:p>
          <a:p>
            <a:r>
              <a:rPr lang="en-US" dirty="0" err="1"/>
              <a:t>plotts.true.wge</a:t>
            </a:r>
            <a:r>
              <a:rPr lang="en-US" dirty="0"/>
              <a:t>(phi = c(0.4295, 0.1769, 0.0358, 0.1454))</a:t>
            </a:r>
          </a:p>
          <a:p>
            <a:r>
              <a:rPr lang="en-US" dirty="0" err="1"/>
              <a:t>plotts.true.wge</a:t>
            </a:r>
            <a:r>
              <a:rPr lang="en-US" dirty="0"/>
              <a:t>(phi = c(0.1529, 0.0988, 0.0059, -0.0075, 0.0538, 0.1118, 0.5717, 0.0034, -0.0382 ))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A25B6E-A34B-4D42-B59B-97592F15AFB9}"/>
                  </a:ext>
                </a:extLst>
              </p:cNvPr>
              <p:cNvSpPr txBox="1"/>
              <p:nvPr/>
            </p:nvSpPr>
            <p:spPr>
              <a:xfrm>
                <a:off x="2163623" y="4088907"/>
                <a:ext cx="491314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r>
                            <a:rPr lang="en-US" sz="1600" b="0" i="1" smtClean="0">
                              <a:latin typeface="Cambria Math" panose="02040503050406030204" pitchFamily="18" charset="0"/>
                            </a:rPr>
                            <m:t>. </m:t>
                          </m:r>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−.4295</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.1769</m:t>
                          </m:r>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−2</m:t>
                          </m:r>
                        </m:sub>
                      </m:sSub>
                      <m:r>
                        <a:rPr lang="en-US" sz="1600" b="0" i="1" smtClean="0">
                          <a:latin typeface="Cambria Math" panose="02040503050406030204" pitchFamily="18" charset="0"/>
                        </a:rPr>
                        <m:t>−.0358−</m:t>
                      </m:r>
                      <m:r>
                        <a:rPr lang="en-US" sz="1600" i="1">
                          <a:latin typeface="Cambria Math" panose="02040503050406030204" pitchFamily="18" charset="0"/>
                        </a:rPr>
                        <m:t>.</m:t>
                      </m:r>
                      <m:r>
                        <a:rPr lang="en-US" sz="1600" b="0" i="1" smtClean="0">
                          <a:latin typeface="Cambria Math" panose="02040503050406030204" pitchFamily="18" charset="0"/>
                        </a:rPr>
                        <m:t>1454</m:t>
                      </m:r>
                      <m:sSub>
                        <m:sSubPr>
                          <m:ctrlPr>
                            <a:rPr lang="en-US" sz="1600" i="1" smtClean="0">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−4</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oMath>
                  </m:oMathPara>
                </a14:m>
                <a:endParaRPr lang="en-US" sz="1600" dirty="0"/>
              </a:p>
            </p:txBody>
          </p:sp>
        </mc:Choice>
        <mc:Fallback xmlns="">
          <p:sp>
            <p:nvSpPr>
              <p:cNvPr id="8" name="TextBox 7">
                <a:extLst>
                  <a:ext uri="{FF2B5EF4-FFF2-40B4-BE49-F238E27FC236}">
                    <a16:creationId xmlns:a16="http://schemas.microsoft.com/office/drawing/2014/main" id="{1CA25B6E-A34B-4D42-B59B-97592F15AFB9}"/>
                  </a:ext>
                </a:extLst>
              </p:cNvPr>
              <p:cNvSpPr txBox="1">
                <a:spLocks noRot="1" noChangeAspect="1" noMove="1" noResize="1" noEditPoints="1" noAdjustHandles="1" noChangeArrowheads="1" noChangeShapeType="1" noTextEdit="1"/>
              </p:cNvSpPr>
              <p:nvPr/>
            </p:nvSpPr>
            <p:spPr>
              <a:xfrm>
                <a:off x="2163623" y="4088907"/>
                <a:ext cx="4913140" cy="246221"/>
              </a:xfrm>
              <a:prstGeom prst="rect">
                <a:avLst/>
              </a:prstGeom>
              <a:blipFill>
                <a:blip r:embed="rId3"/>
                <a:stretch>
                  <a:fillRect l="-25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B5597D-C551-0146-8943-AFF8A1792B3D}"/>
                  </a:ext>
                </a:extLst>
              </p:cNvPr>
              <p:cNvSpPr txBox="1"/>
              <p:nvPr/>
            </p:nvSpPr>
            <p:spPr>
              <a:xfrm>
                <a:off x="138402" y="5510390"/>
                <a:ext cx="8934754"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𝑐</m:t>
                      </m:r>
                      <m:r>
                        <a:rPr lang="en-US" sz="1300" b="0" i="1" smtClean="0">
                          <a:latin typeface="Cambria Math" panose="02040503050406030204" pitchFamily="18" charset="0"/>
                        </a:rPr>
                        <m:t>. </m:t>
                      </m:r>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𝑋</m:t>
                          </m:r>
                        </m:e>
                        <m:sub>
                          <m:r>
                            <a:rPr lang="en-US" sz="1300" b="0" i="1" smtClean="0">
                              <a:latin typeface="Cambria Math" panose="02040503050406030204" pitchFamily="18" charset="0"/>
                            </a:rPr>
                            <m:t>𝑡</m:t>
                          </m:r>
                        </m:sub>
                      </m:sSub>
                      <m:r>
                        <a:rPr lang="en-US" sz="1300" b="0" i="1" smtClean="0">
                          <a:latin typeface="Cambria Math" panose="02040503050406030204" pitchFamily="18" charset="0"/>
                        </a:rPr>
                        <m:t>−.1529</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b="0" i="1" smtClean="0">
                              <a:latin typeface="Cambria Math" panose="02040503050406030204" pitchFamily="18" charset="0"/>
                            </a:rPr>
                            <m:t>−1</m:t>
                          </m:r>
                        </m:sub>
                      </m:sSub>
                      <m:r>
                        <a:rPr lang="en-US" sz="1300" b="0" i="1" smtClean="0">
                          <a:latin typeface="Cambria Math" panose="02040503050406030204" pitchFamily="18" charset="0"/>
                        </a:rPr>
                        <m:t>−</m:t>
                      </m:r>
                      <m:sSub>
                        <m:sSubPr>
                          <m:ctrlPr>
                            <a:rPr lang="en-US" sz="1300" i="1">
                              <a:latin typeface="Cambria Math" panose="02040503050406030204" pitchFamily="18" charset="0"/>
                            </a:rPr>
                          </m:ctrlPr>
                        </m:sSubPr>
                        <m:e>
                          <m:r>
                            <a:rPr lang="en-US" sz="1300" b="0" i="1" smtClean="0">
                              <a:latin typeface="Cambria Math" panose="02040503050406030204" pitchFamily="18" charset="0"/>
                            </a:rPr>
                            <m:t>.0988</m:t>
                          </m:r>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−2</m:t>
                          </m:r>
                        </m:sub>
                      </m:sSub>
                      <m:r>
                        <a:rPr lang="en-US" sz="1300" b="0" i="1" smtClean="0">
                          <a:latin typeface="Cambria Math" panose="02040503050406030204" pitchFamily="18" charset="0"/>
                        </a:rPr>
                        <m:t>−.0059</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−3</m:t>
                          </m:r>
                        </m:sub>
                      </m:sSub>
                      <m:r>
                        <a:rPr lang="en-US" sz="1300" i="1">
                          <a:latin typeface="Cambria Math" panose="02040503050406030204" pitchFamily="18" charset="0"/>
                        </a:rPr>
                        <m:t>+.00</m:t>
                      </m:r>
                      <m:r>
                        <a:rPr lang="en-US" sz="1300" b="0" i="1" smtClean="0">
                          <a:latin typeface="Cambria Math" panose="02040503050406030204" pitchFamily="18" charset="0"/>
                        </a:rPr>
                        <m:t>75</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−4</m:t>
                          </m:r>
                        </m:sub>
                      </m:sSub>
                      <m:r>
                        <a:rPr lang="en-US" sz="1300" b="0" i="1" smtClean="0">
                          <a:latin typeface="Cambria Math" panose="02040503050406030204" pitchFamily="18" charset="0"/>
                        </a:rPr>
                        <m:t>−</m:t>
                      </m:r>
                      <m:r>
                        <a:rPr lang="en-US" sz="1300" i="1">
                          <a:latin typeface="Cambria Math" panose="02040503050406030204" pitchFamily="18" charset="0"/>
                        </a:rPr>
                        <m:t>.0</m:t>
                      </m:r>
                      <m:r>
                        <a:rPr lang="en-US" sz="1300" b="0" i="1" smtClean="0">
                          <a:latin typeface="Cambria Math" panose="02040503050406030204" pitchFamily="18" charset="0"/>
                        </a:rPr>
                        <m:t>538</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−5</m:t>
                          </m:r>
                        </m:sub>
                      </m:sSub>
                      <m:r>
                        <a:rPr lang="en-US" sz="1300" b="0" i="1" smtClean="0">
                          <a:latin typeface="Cambria Math" panose="02040503050406030204" pitchFamily="18" charset="0"/>
                        </a:rPr>
                        <m:t>−</m:t>
                      </m:r>
                      <m:r>
                        <a:rPr lang="en-US" sz="1300" i="1">
                          <a:latin typeface="Cambria Math" panose="02040503050406030204" pitchFamily="18" charset="0"/>
                        </a:rPr>
                        <m:t>.</m:t>
                      </m:r>
                      <m:r>
                        <a:rPr lang="en-US" sz="1300" b="0" i="1" smtClean="0">
                          <a:latin typeface="Cambria Math" panose="02040503050406030204" pitchFamily="18" charset="0"/>
                        </a:rPr>
                        <m:t>1118</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−6</m:t>
                          </m:r>
                        </m:sub>
                      </m:sSub>
                      <m:r>
                        <a:rPr lang="en-US" sz="1300" i="1">
                          <a:latin typeface="Cambria Math" panose="02040503050406030204" pitchFamily="18" charset="0"/>
                        </a:rPr>
                        <m:t>−.</m:t>
                      </m:r>
                      <m:r>
                        <a:rPr lang="en-US" sz="1300" b="0" i="1" smtClean="0">
                          <a:latin typeface="Cambria Math" panose="02040503050406030204" pitchFamily="18" charset="0"/>
                        </a:rPr>
                        <m:t>5717</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−7</m:t>
                          </m:r>
                        </m:sub>
                      </m:sSub>
                      <m:r>
                        <a:rPr lang="en-US" sz="1300" i="1">
                          <a:latin typeface="Cambria Math" panose="02040503050406030204" pitchFamily="18" charset="0"/>
                        </a:rPr>
                        <m:t>−.</m:t>
                      </m:r>
                      <m:r>
                        <a:rPr lang="en-US" sz="1300" b="0" i="1" smtClean="0">
                          <a:latin typeface="Cambria Math" panose="02040503050406030204" pitchFamily="18" charset="0"/>
                        </a:rPr>
                        <m:t>0034</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−8</m:t>
                          </m:r>
                        </m:sub>
                      </m:sSub>
                      <m:r>
                        <a:rPr lang="en-US" sz="1300" i="1">
                          <a:latin typeface="Cambria Math" panose="02040503050406030204" pitchFamily="18" charset="0"/>
                        </a:rPr>
                        <m:t>−.</m:t>
                      </m:r>
                      <m:r>
                        <a:rPr lang="en-US" sz="1300" b="0" i="1" smtClean="0">
                          <a:latin typeface="Cambria Math" panose="02040503050406030204" pitchFamily="18" charset="0"/>
                        </a:rPr>
                        <m:t>0382</m:t>
                      </m:r>
                      <m:sSub>
                        <m:sSubPr>
                          <m:ctrlPr>
                            <a:rPr lang="en-US" sz="1300" i="1">
                              <a:latin typeface="Cambria Math" panose="02040503050406030204" pitchFamily="18" charset="0"/>
                            </a:rPr>
                          </m:ctrlPr>
                        </m:sSubPr>
                        <m:e>
                          <m:r>
                            <a:rPr lang="en-US" sz="1300" i="1">
                              <a:latin typeface="Cambria Math" panose="02040503050406030204" pitchFamily="18" charset="0"/>
                            </a:rPr>
                            <m:t>𝑋</m:t>
                          </m:r>
                        </m:e>
                        <m:sub>
                          <m:r>
                            <a:rPr lang="en-US" sz="1300" i="1">
                              <a:latin typeface="Cambria Math" panose="02040503050406030204" pitchFamily="18" charset="0"/>
                            </a:rPr>
                            <m:t>𝑡</m:t>
                          </m:r>
                          <m:r>
                            <a:rPr lang="en-US" sz="1300" i="1">
                              <a:latin typeface="Cambria Math" panose="02040503050406030204" pitchFamily="18" charset="0"/>
                            </a:rPr>
                            <m:t>−9</m:t>
                          </m:r>
                        </m:sub>
                      </m:sSub>
                      <m:r>
                        <a:rPr lang="en-US" sz="1300" b="0" i="1" smtClean="0">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𝑎</m:t>
                          </m:r>
                        </m:e>
                        <m:sub>
                          <m:r>
                            <a:rPr lang="en-US" sz="1300" i="1">
                              <a:latin typeface="Cambria Math" panose="02040503050406030204" pitchFamily="18" charset="0"/>
                            </a:rPr>
                            <m:t>𝑡</m:t>
                          </m:r>
                        </m:sub>
                      </m:sSub>
                    </m:oMath>
                  </m:oMathPara>
                </a14:m>
                <a:endParaRPr lang="en-US" sz="1300" dirty="0"/>
              </a:p>
            </p:txBody>
          </p:sp>
        </mc:Choice>
        <mc:Fallback xmlns="">
          <p:sp>
            <p:nvSpPr>
              <p:cNvPr id="10" name="TextBox 9">
                <a:extLst>
                  <a:ext uri="{FF2B5EF4-FFF2-40B4-BE49-F238E27FC236}">
                    <a16:creationId xmlns:a16="http://schemas.microsoft.com/office/drawing/2014/main" id="{95B5597D-C551-0146-8943-AFF8A1792B3D}"/>
                  </a:ext>
                </a:extLst>
              </p:cNvPr>
              <p:cNvSpPr txBox="1">
                <a:spLocks noRot="1" noChangeAspect="1" noMove="1" noResize="1" noEditPoints="1" noAdjustHandles="1" noChangeArrowheads="1" noChangeShapeType="1" noTextEdit="1"/>
              </p:cNvSpPr>
              <p:nvPr/>
            </p:nvSpPr>
            <p:spPr>
              <a:xfrm>
                <a:off x="138402" y="5510390"/>
                <a:ext cx="8934754" cy="200055"/>
              </a:xfrm>
              <a:prstGeom prst="rect">
                <a:avLst/>
              </a:prstGeom>
              <a:blipFill>
                <a:blip r:embed="rId4"/>
                <a:stretch>
                  <a:fillRect b="-588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54E71DA-3DC0-6B43-B852-25B5C6046EA8}"/>
              </a:ext>
            </a:extLst>
          </p:cNvPr>
          <p:cNvSpPr/>
          <p:nvPr/>
        </p:nvSpPr>
        <p:spPr>
          <a:xfrm>
            <a:off x="962167" y="5904487"/>
            <a:ext cx="7649570" cy="646331"/>
          </a:xfrm>
          <a:prstGeom prst="rect">
            <a:avLst/>
          </a:prstGeom>
        </p:spPr>
        <p:txBody>
          <a:bodyPr wrap="square">
            <a:spAutoFit/>
          </a:bodyPr>
          <a:lstStyle/>
          <a:p>
            <a:pPr algn="ctr"/>
            <a:r>
              <a:rPr lang="en-US" dirty="0"/>
              <a:t>This might help:</a:t>
            </a:r>
          </a:p>
          <a:p>
            <a:pPr algn="ctr"/>
            <a:r>
              <a:rPr lang="en-US" dirty="0"/>
              <a:t>c(0.1529, 0.0988, 0.0059, -0.0075, 0.0538, 0.1118, 0.5717, 0.0034, -0.0382 )</a:t>
            </a:r>
          </a:p>
        </p:txBody>
      </p:sp>
      <p:sp>
        <p:nvSpPr>
          <p:cNvPr id="12" name="Rectangle 11">
            <a:extLst>
              <a:ext uri="{FF2B5EF4-FFF2-40B4-BE49-F238E27FC236}">
                <a16:creationId xmlns:a16="http://schemas.microsoft.com/office/drawing/2014/main" id="{81654163-94A8-4446-9643-CF85354AA5BD}"/>
              </a:ext>
            </a:extLst>
          </p:cNvPr>
          <p:cNvSpPr/>
          <p:nvPr/>
        </p:nvSpPr>
        <p:spPr>
          <a:xfrm>
            <a:off x="962167" y="2446511"/>
            <a:ext cx="7649570" cy="646331"/>
          </a:xfrm>
          <a:prstGeom prst="rect">
            <a:avLst/>
          </a:prstGeom>
        </p:spPr>
        <p:txBody>
          <a:bodyPr wrap="square">
            <a:spAutoFit/>
          </a:bodyPr>
          <a:lstStyle/>
          <a:p>
            <a:pPr algn="ctr"/>
            <a:r>
              <a:rPr lang="en-US" dirty="0"/>
              <a:t>This might help:</a:t>
            </a:r>
          </a:p>
          <a:p>
            <a:pPr algn="ctr"/>
            <a:r>
              <a:rPr lang="en-US" dirty="0"/>
              <a:t>c(0.1516, 0.0769, 0.0016, -0.0095, 0.0542, 0.1117, 0.5683)</a:t>
            </a:r>
          </a:p>
        </p:txBody>
      </p:sp>
    </p:spTree>
    <p:extLst>
      <p:ext uri="{BB962C8B-B14F-4D97-AF65-F5344CB8AC3E}">
        <p14:creationId xmlns:p14="http://schemas.microsoft.com/office/powerpoint/2010/main" val="2855750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sp>
        <p:nvSpPr>
          <p:cNvPr id="3" name="TextBox 2">
            <a:extLst>
              <a:ext uri="{FF2B5EF4-FFF2-40B4-BE49-F238E27FC236}">
                <a16:creationId xmlns:a16="http://schemas.microsoft.com/office/drawing/2014/main" id="{08C981DF-AC6E-DC43-B936-66FD00F141AE}"/>
              </a:ext>
            </a:extLst>
          </p:cNvPr>
          <p:cNvSpPr txBox="1"/>
          <p:nvPr/>
        </p:nvSpPr>
        <p:spPr>
          <a:xfrm>
            <a:off x="628650" y="1392072"/>
            <a:ext cx="7983087" cy="369332"/>
          </a:xfrm>
          <a:prstGeom prst="rect">
            <a:avLst/>
          </a:prstGeom>
          <a:noFill/>
        </p:spPr>
        <p:txBody>
          <a:bodyPr wrap="square" rtlCol="0">
            <a:spAutoFit/>
          </a:bodyPr>
          <a:lstStyle/>
          <a:p>
            <a:r>
              <a:rPr lang="en-US" dirty="0"/>
              <a:t>Here are three more models to investigate.  Do you like any of these better?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B84860-A26F-4046-BD85-9F99C74F4CDC}"/>
                  </a:ext>
                </a:extLst>
              </p:cNvPr>
              <p:cNvSpPr txBox="1"/>
              <p:nvPr/>
            </p:nvSpPr>
            <p:spPr>
              <a:xfrm>
                <a:off x="302176" y="2150143"/>
                <a:ext cx="876727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r>
                            <a:rPr lang="en-US" sz="1600" b="0" i="1" smtClean="0">
                              <a:latin typeface="Cambria Math" panose="02040503050406030204" pitchFamily="18" charset="0"/>
                            </a:rPr>
                            <m:t>. </m:t>
                          </m:r>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−.1516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.0769</m:t>
                          </m:r>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−2</m:t>
                          </m:r>
                        </m:sub>
                      </m:sSub>
                      <m:r>
                        <a:rPr lang="en-US" sz="1600" b="0" i="1" smtClean="0">
                          <a:latin typeface="Cambria Math" panose="02040503050406030204" pitchFamily="18" charset="0"/>
                        </a:rPr>
                        <m:t>−.0016</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−3</m:t>
                          </m:r>
                        </m:sub>
                      </m:sSub>
                      <m:r>
                        <a:rPr lang="en-US" sz="1600" i="1">
                          <a:latin typeface="Cambria Math" panose="02040503050406030204" pitchFamily="18" charset="0"/>
                        </a:rPr>
                        <m:t>+.00</m:t>
                      </m:r>
                      <m:r>
                        <a:rPr lang="en-US" sz="1600" b="0" i="1" smtClean="0">
                          <a:latin typeface="Cambria Math" panose="02040503050406030204" pitchFamily="18" charset="0"/>
                        </a:rPr>
                        <m:t>95</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−4</m:t>
                          </m:r>
                        </m:sub>
                      </m:sSub>
                      <m:r>
                        <a:rPr lang="en-US" sz="1600" b="0" i="1" smtClean="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542</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−5</m:t>
                          </m:r>
                        </m:sub>
                      </m:sSub>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1117</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−6</m:t>
                          </m:r>
                        </m:sub>
                      </m:sSub>
                      <m:r>
                        <a:rPr lang="en-US" sz="1600" i="1">
                          <a:latin typeface="Cambria Math" panose="02040503050406030204" pitchFamily="18" charset="0"/>
                        </a:rPr>
                        <m:t>−.</m:t>
                      </m:r>
                      <m:r>
                        <a:rPr lang="en-US" sz="1600" b="0" i="1" smtClean="0">
                          <a:latin typeface="Cambria Math" panose="02040503050406030204" pitchFamily="18" charset="0"/>
                        </a:rPr>
                        <m:t>5683</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i="1">
                              <a:latin typeface="Cambria Math" panose="02040503050406030204" pitchFamily="18" charset="0"/>
                            </a:rPr>
                            <m:t>−7</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oMath>
                  </m:oMathPara>
                </a14:m>
                <a:endParaRPr lang="en-US" sz="1600" dirty="0"/>
              </a:p>
            </p:txBody>
          </p:sp>
        </mc:Choice>
        <mc:Fallback xmlns="">
          <p:sp>
            <p:nvSpPr>
              <p:cNvPr id="6" name="TextBox 5">
                <a:extLst>
                  <a:ext uri="{FF2B5EF4-FFF2-40B4-BE49-F238E27FC236}">
                    <a16:creationId xmlns:a16="http://schemas.microsoft.com/office/drawing/2014/main" id="{CBB84860-A26F-4046-BD85-9F99C74F4CDC}"/>
                  </a:ext>
                </a:extLst>
              </p:cNvPr>
              <p:cNvSpPr txBox="1">
                <a:spLocks noRot="1" noChangeAspect="1" noMove="1" noResize="1" noEditPoints="1" noAdjustHandles="1" noChangeArrowheads="1" noChangeShapeType="1" noTextEdit="1"/>
              </p:cNvSpPr>
              <p:nvPr/>
            </p:nvSpPr>
            <p:spPr>
              <a:xfrm>
                <a:off x="302176" y="2150143"/>
                <a:ext cx="8767272" cy="246221"/>
              </a:xfrm>
              <a:prstGeom prst="rect">
                <a:avLst/>
              </a:prstGeom>
              <a:blipFill>
                <a:blip r:embed="rId2"/>
                <a:stretch>
                  <a:fillRect b="-1428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4FB7FF5-277B-CC45-9F92-29C40ABE6135}"/>
              </a:ext>
            </a:extLst>
          </p:cNvPr>
          <p:cNvSpPr/>
          <p:nvPr/>
        </p:nvSpPr>
        <p:spPr>
          <a:xfrm>
            <a:off x="-66321" y="6968152"/>
            <a:ext cx="9276640" cy="923330"/>
          </a:xfrm>
          <a:prstGeom prst="rect">
            <a:avLst/>
          </a:prstGeom>
        </p:spPr>
        <p:txBody>
          <a:bodyPr wrap="square">
            <a:spAutoFit/>
          </a:bodyPr>
          <a:lstStyle/>
          <a:p>
            <a:r>
              <a:rPr lang="en-US" dirty="0" err="1"/>
              <a:t>plotts.true.wge</a:t>
            </a:r>
            <a:r>
              <a:rPr lang="en-US" dirty="0"/>
              <a:t>(phi = c(0.1516, 0.0769, 0.0016, -0.0095, 0.0542, 0.1117, 0.5683))</a:t>
            </a:r>
          </a:p>
          <a:p>
            <a:r>
              <a:rPr lang="en-US" dirty="0" err="1"/>
              <a:t>plotts.true.wge</a:t>
            </a:r>
            <a:r>
              <a:rPr lang="en-US" dirty="0"/>
              <a:t>(phi = c(0.4295, 0.1769, 0.0358, 0.1454))</a:t>
            </a:r>
          </a:p>
          <a:p>
            <a:r>
              <a:rPr lang="en-US" dirty="0" err="1"/>
              <a:t>plotts.true.wge</a:t>
            </a:r>
            <a:r>
              <a:rPr lang="en-US" dirty="0"/>
              <a:t>(phi = c(0.1529, 0.0988, 0.0059, -0.0075, 0.0538, 0.1118, 0.5717, 0.0034, -0.0382 ))</a:t>
            </a:r>
          </a:p>
        </p:txBody>
      </p:sp>
      <p:pic>
        <p:nvPicPr>
          <p:cNvPr id="4" name="Picture 3">
            <a:extLst>
              <a:ext uri="{FF2B5EF4-FFF2-40B4-BE49-F238E27FC236}">
                <a16:creationId xmlns:a16="http://schemas.microsoft.com/office/drawing/2014/main" id="{9BEFAF08-BEFC-D047-9B7C-A12EF4E86AAA}"/>
              </a:ext>
            </a:extLst>
          </p:cNvPr>
          <p:cNvPicPr>
            <a:picLocks noChangeAspect="1"/>
          </p:cNvPicPr>
          <p:nvPr/>
        </p:nvPicPr>
        <p:blipFill>
          <a:blip r:embed="rId3"/>
          <a:stretch>
            <a:fillRect/>
          </a:stretch>
        </p:blipFill>
        <p:spPr>
          <a:xfrm>
            <a:off x="4620193" y="3360269"/>
            <a:ext cx="4495153" cy="2707763"/>
          </a:xfrm>
          <a:prstGeom prst="rect">
            <a:avLst/>
          </a:prstGeom>
        </p:spPr>
      </p:pic>
      <p:pic>
        <p:nvPicPr>
          <p:cNvPr id="13" name="Picture 12">
            <a:extLst>
              <a:ext uri="{FF2B5EF4-FFF2-40B4-BE49-F238E27FC236}">
                <a16:creationId xmlns:a16="http://schemas.microsoft.com/office/drawing/2014/main" id="{7AB4C520-8FEB-414D-9F3F-7CC20105914F}"/>
              </a:ext>
            </a:extLst>
          </p:cNvPr>
          <p:cNvPicPr>
            <a:picLocks noChangeAspect="1"/>
          </p:cNvPicPr>
          <p:nvPr/>
        </p:nvPicPr>
        <p:blipFill>
          <a:blip r:embed="rId4"/>
          <a:stretch>
            <a:fillRect/>
          </a:stretch>
        </p:blipFill>
        <p:spPr>
          <a:xfrm>
            <a:off x="122829" y="3413089"/>
            <a:ext cx="4477603" cy="2697191"/>
          </a:xfrm>
          <a:prstGeom prst="rect">
            <a:avLst/>
          </a:prstGeom>
        </p:spPr>
      </p:pic>
      <p:cxnSp>
        <p:nvCxnSpPr>
          <p:cNvPr id="9" name="Straight Connector 8">
            <a:extLst>
              <a:ext uri="{FF2B5EF4-FFF2-40B4-BE49-F238E27FC236}">
                <a16:creationId xmlns:a16="http://schemas.microsoft.com/office/drawing/2014/main" id="{6A8EA368-9DC3-9049-9B66-5C5B879D286A}"/>
              </a:ext>
            </a:extLst>
          </p:cNvPr>
          <p:cNvCxnSpPr/>
          <p:nvPr/>
        </p:nvCxnSpPr>
        <p:spPr>
          <a:xfrm>
            <a:off x="4640239" y="3092842"/>
            <a:ext cx="0" cy="33761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2B2EB56-F2AB-E942-A972-7E4DB17983B4}"/>
              </a:ext>
            </a:extLst>
          </p:cNvPr>
          <p:cNvSpPr/>
          <p:nvPr/>
        </p:nvSpPr>
        <p:spPr>
          <a:xfrm>
            <a:off x="4571999" y="2669723"/>
            <a:ext cx="4824994" cy="261610"/>
          </a:xfrm>
          <a:prstGeom prst="rect">
            <a:avLst/>
          </a:prstGeom>
        </p:spPr>
        <p:txBody>
          <a:bodyPr wrap="square">
            <a:spAutoFit/>
          </a:bodyPr>
          <a:lstStyle/>
          <a:p>
            <a:r>
              <a:rPr lang="en-US" sz="1050" dirty="0" err="1"/>
              <a:t>plotts.true.wge</a:t>
            </a:r>
            <a:r>
              <a:rPr lang="en-US" sz="1050" dirty="0"/>
              <a:t>(phi = c(0.1516, 0.0769, 0.0016, -0.0095, 0.0542, 0.1117, 0.5683))</a:t>
            </a:r>
          </a:p>
        </p:txBody>
      </p:sp>
      <p:sp>
        <p:nvSpPr>
          <p:cNvPr id="15" name="Rectangle 14">
            <a:extLst>
              <a:ext uri="{FF2B5EF4-FFF2-40B4-BE49-F238E27FC236}">
                <a16:creationId xmlns:a16="http://schemas.microsoft.com/office/drawing/2014/main" id="{09080147-D5D4-AF49-9FEC-CD973ADFEDE7}"/>
              </a:ext>
            </a:extLst>
          </p:cNvPr>
          <p:cNvSpPr/>
          <p:nvPr/>
        </p:nvSpPr>
        <p:spPr>
          <a:xfrm>
            <a:off x="419560" y="2693454"/>
            <a:ext cx="3884140" cy="369332"/>
          </a:xfrm>
          <a:prstGeom prst="rect">
            <a:avLst/>
          </a:prstGeom>
        </p:spPr>
        <p:txBody>
          <a:bodyPr wrap="none">
            <a:spAutoFit/>
          </a:bodyPr>
          <a:lstStyle/>
          <a:p>
            <a:r>
              <a:rPr lang="en-US" dirty="0" err="1"/>
              <a:t>plotts.sample.wge</a:t>
            </a:r>
            <a:r>
              <a:rPr lang="en-US" dirty="0"/>
              <a:t>(Store9Item50$sales)</a:t>
            </a:r>
          </a:p>
        </p:txBody>
      </p:sp>
    </p:spTree>
    <p:extLst>
      <p:ext uri="{BB962C8B-B14F-4D97-AF65-F5344CB8AC3E}">
        <p14:creationId xmlns:p14="http://schemas.microsoft.com/office/powerpoint/2010/main" val="1632923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5A02-D4B1-4B4F-B394-CE83C9E2C30A}"/>
              </a:ext>
            </a:extLst>
          </p:cNvPr>
          <p:cNvSpPr>
            <a:spLocks noGrp="1"/>
          </p:cNvSpPr>
          <p:nvPr>
            <p:ph type="title"/>
          </p:nvPr>
        </p:nvSpPr>
        <p:spPr>
          <a:xfrm>
            <a:off x="369339" y="142209"/>
            <a:ext cx="7886700" cy="1325563"/>
          </a:xfrm>
        </p:spPr>
        <p:txBody>
          <a:bodyPr/>
          <a:lstStyle/>
          <a:p>
            <a:r>
              <a:rPr lang="en-US" dirty="0"/>
              <a:t>Break Out 4</a:t>
            </a:r>
          </a:p>
        </p:txBody>
      </p:sp>
      <p:sp>
        <p:nvSpPr>
          <p:cNvPr id="6" name="TextBox 5">
            <a:extLst>
              <a:ext uri="{FF2B5EF4-FFF2-40B4-BE49-F238E27FC236}">
                <a16:creationId xmlns:a16="http://schemas.microsoft.com/office/drawing/2014/main" id="{6336ADDB-6145-054A-AC29-8CB5FC55AF2B}"/>
              </a:ext>
            </a:extLst>
          </p:cNvPr>
          <p:cNvSpPr txBox="1"/>
          <p:nvPr/>
        </p:nvSpPr>
        <p:spPr>
          <a:xfrm>
            <a:off x="369339" y="1080252"/>
            <a:ext cx="8133213" cy="369332"/>
          </a:xfrm>
          <a:prstGeom prst="rect">
            <a:avLst/>
          </a:prstGeom>
          <a:noFill/>
        </p:spPr>
        <p:txBody>
          <a:bodyPr wrap="square" rtlCol="0">
            <a:spAutoFit/>
          </a:bodyPr>
          <a:lstStyle/>
          <a:p>
            <a:r>
              <a:rPr lang="en-US" dirty="0"/>
              <a:t>Match the model on the left to the appropriate plot(s) on the right!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6A1159-6CA3-FD44-A8D3-114B5220D99C}"/>
                  </a:ext>
                </a:extLst>
              </p:cNvPr>
              <p:cNvSpPr txBox="1"/>
              <p:nvPr/>
            </p:nvSpPr>
            <p:spPr>
              <a:xfrm>
                <a:off x="369339" y="2101756"/>
                <a:ext cx="29424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7" name="TextBox 6">
                <a:extLst>
                  <a:ext uri="{FF2B5EF4-FFF2-40B4-BE49-F238E27FC236}">
                    <a16:creationId xmlns:a16="http://schemas.microsoft.com/office/drawing/2014/main" id="{8E6A1159-6CA3-FD44-A8D3-114B5220D99C}"/>
                  </a:ext>
                </a:extLst>
              </p:cNvPr>
              <p:cNvSpPr txBox="1">
                <a:spLocks noRot="1" noChangeAspect="1" noMove="1" noResize="1" noEditPoints="1" noAdjustHandles="1" noChangeArrowheads="1" noChangeShapeType="1" noTextEdit="1"/>
              </p:cNvSpPr>
              <p:nvPr/>
            </p:nvSpPr>
            <p:spPr>
              <a:xfrm>
                <a:off x="369339" y="2101756"/>
                <a:ext cx="2942472" cy="276999"/>
              </a:xfrm>
              <a:prstGeom prst="rect">
                <a:avLst/>
              </a:prstGeom>
              <a:blipFill>
                <a:blip r:embed="rId2"/>
                <a:stretch>
                  <a:fillRect l="-4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DA26353-410E-FE4E-99FA-BA36AE15AE1A}"/>
                  </a:ext>
                </a:extLst>
              </p:cNvPr>
              <p:cNvSpPr txBox="1"/>
              <p:nvPr/>
            </p:nvSpPr>
            <p:spPr>
              <a:xfrm>
                <a:off x="369339" y="3146392"/>
                <a:ext cx="2938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8" name="TextBox 7">
                <a:extLst>
                  <a:ext uri="{FF2B5EF4-FFF2-40B4-BE49-F238E27FC236}">
                    <a16:creationId xmlns:a16="http://schemas.microsoft.com/office/drawing/2014/main" id="{8DA26353-410E-FE4E-99FA-BA36AE15AE1A}"/>
                  </a:ext>
                </a:extLst>
              </p:cNvPr>
              <p:cNvSpPr txBox="1">
                <a:spLocks noRot="1" noChangeAspect="1" noMove="1" noResize="1" noEditPoints="1" noAdjustHandles="1" noChangeArrowheads="1" noChangeShapeType="1" noTextEdit="1"/>
              </p:cNvSpPr>
              <p:nvPr/>
            </p:nvSpPr>
            <p:spPr>
              <a:xfrm>
                <a:off x="369339" y="3146392"/>
                <a:ext cx="2938690" cy="276999"/>
              </a:xfrm>
              <a:prstGeom prst="rect">
                <a:avLst/>
              </a:prstGeom>
              <a:blipFill>
                <a:blip r:embed="rId3"/>
                <a:stretch>
                  <a:fillRect l="-129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61666-0E25-2843-BE12-FD51E0249E55}"/>
                  </a:ext>
                </a:extLst>
              </p:cNvPr>
              <p:cNvSpPr txBox="1"/>
              <p:nvPr/>
            </p:nvSpPr>
            <p:spPr>
              <a:xfrm>
                <a:off x="369339" y="4291805"/>
                <a:ext cx="1895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9" name="TextBox 8">
                <a:extLst>
                  <a:ext uri="{FF2B5EF4-FFF2-40B4-BE49-F238E27FC236}">
                    <a16:creationId xmlns:a16="http://schemas.microsoft.com/office/drawing/2014/main" id="{84361666-0E25-2843-BE12-FD51E0249E55}"/>
                  </a:ext>
                </a:extLst>
              </p:cNvPr>
              <p:cNvSpPr txBox="1">
                <a:spLocks noRot="1" noChangeAspect="1" noMove="1" noResize="1" noEditPoints="1" noAdjustHandles="1" noChangeArrowheads="1" noChangeShapeType="1" noTextEdit="1"/>
              </p:cNvSpPr>
              <p:nvPr/>
            </p:nvSpPr>
            <p:spPr>
              <a:xfrm>
                <a:off x="369339" y="4291805"/>
                <a:ext cx="1895071" cy="276999"/>
              </a:xfrm>
              <a:prstGeom prst="rect">
                <a:avLst/>
              </a:prstGeom>
              <a:blipFill>
                <a:blip r:embed="rId4"/>
                <a:stretch>
                  <a:fillRect l="-1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A75006-D7DF-1945-9443-4DBAB0DC2756}"/>
                  </a:ext>
                </a:extLst>
              </p:cNvPr>
              <p:cNvSpPr txBox="1"/>
              <p:nvPr/>
            </p:nvSpPr>
            <p:spPr>
              <a:xfrm>
                <a:off x="369339" y="5455068"/>
                <a:ext cx="4065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.67</m:t>
                          </m:r>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+.2994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88A75006-D7DF-1945-9443-4DBAB0DC2756}"/>
                  </a:ext>
                </a:extLst>
              </p:cNvPr>
              <p:cNvSpPr txBox="1">
                <a:spLocks noRot="1" noChangeAspect="1" noMove="1" noResize="1" noEditPoints="1" noAdjustHandles="1" noChangeArrowheads="1" noChangeShapeType="1" noTextEdit="1"/>
              </p:cNvSpPr>
              <p:nvPr/>
            </p:nvSpPr>
            <p:spPr>
              <a:xfrm>
                <a:off x="369339" y="5455068"/>
                <a:ext cx="4065344" cy="276999"/>
              </a:xfrm>
              <a:prstGeom prst="rect">
                <a:avLst/>
              </a:prstGeom>
              <a:blipFill>
                <a:blip r:embed="rId5"/>
                <a:stretch>
                  <a:fillRect l="-935" b="-1363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08AD62C-ED54-CD49-B8AE-37CE81251364}"/>
              </a:ext>
            </a:extLst>
          </p:cNvPr>
          <p:cNvPicPr>
            <a:picLocks noChangeAspect="1"/>
          </p:cNvPicPr>
          <p:nvPr/>
        </p:nvPicPr>
        <p:blipFill>
          <a:blip r:embed="rId6"/>
          <a:stretch>
            <a:fillRect/>
          </a:stretch>
        </p:blipFill>
        <p:spPr>
          <a:xfrm>
            <a:off x="6632994" y="4291805"/>
            <a:ext cx="2143315" cy="1237509"/>
          </a:xfrm>
          <a:prstGeom prst="rect">
            <a:avLst/>
          </a:prstGeom>
        </p:spPr>
      </p:pic>
      <p:pic>
        <p:nvPicPr>
          <p:cNvPr id="13" name="Picture 12">
            <a:extLst>
              <a:ext uri="{FF2B5EF4-FFF2-40B4-BE49-F238E27FC236}">
                <a16:creationId xmlns:a16="http://schemas.microsoft.com/office/drawing/2014/main" id="{298C5A02-DE96-3843-BACE-138D36FC81F7}"/>
              </a:ext>
            </a:extLst>
          </p:cNvPr>
          <p:cNvPicPr>
            <a:picLocks noChangeAspect="1"/>
          </p:cNvPicPr>
          <p:nvPr/>
        </p:nvPicPr>
        <p:blipFill>
          <a:blip r:embed="rId7"/>
          <a:stretch>
            <a:fillRect/>
          </a:stretch>
        </p:blipFill>
        <p:spPr>
          <a:xfrm>
            <a:off x="6417889" y="5514942"/>
            <a:ext cx="2573524" cy="1343058"/>
          </a:xfrm>
          <a:prstGeom prst="rect">
            <a:avLst/>
          </a:prstGeom>
        </p:spPr>
      </p:pic>
      <p:pic>
        <p:nvPicPr>
          <p:cNvPr id="14" name="Picture 13">
            <a:extLst>
              <a:ext uri="{FF2B5EF4-FFF2-40B4-BE49-F238E27FC236}">
                <a16:creationId xmlns:a16="http://schemas.microsoft.com/office/drawing/2014/main" id="{1317B9C8-EC21-4048-8A0B-EE23D61A1842}"/>
              </a:ext>
            </a:extLst>
          </p:cNvPr>
          <p:cNvPicPr>
            <a:picLocks noChangeAspect="1"/>
          </p:cNvPicPr>
          <p:nvPr/>
        </p:nvPicPr>
        <p:blipFill>
          <a:blip r:embed="rId8"/>
          <a:stretch>
            <a:fillRect/>
          </a:stretch>
        </p:blipFill>
        <p:spPr>
          <a:xfrm>
            <a:off x="6392441" y="1456351"/>
            <a:ext cx="2624422" cy="1381705"/>
          </a:xfrm>
          <a:prstGeom prst="rect">
            <a:avLst/>
          </a:prstGeom>
        </p:spPr>
      </p:pic>
      <p:pic>
        <p:nvPicPr>
          <p:cNvPr id="15" name="Picture 14">
            <a:extLst>
              <a:ext uri="{FF2B5EF4-FFF2-40B4-BE49-F238E27FC236}">
                <a16:creationId xmlns:a16="http://schemas.microsoft.com/office/drawing/2014/main" id="{69D5C6CA-2EFD-AE42-80BF-2CF5A91C790B}"/>
              </a:ext>
            </a:extLst>
          </p:cNvPr>
          <p:cNvPicPr>
            <a:picLocks noChangeAspect="1"/>
          </p:cNvPicPr>
          <p:nvPr/>
        </p:nvPicPr>
        <p:blipFill>
          <a:blip r:embed="rId9"/>
          <a:stretch>
            <a:fillRect/>
          </a:stretch>
        </p:blipFill>
        <p:spPr>
          <a:xfrm>
            <a:off x="6368795" y="2868653"/>
            <a:ext cx="2616161" cy="1339225"/>
          </a:xfrm>
          <a:prstGeom prst="rect">
            <a:avLst/>
          </a:prstGeom>
        </p:spPr>
      </p:pic>
      <p:sp>
        <p:nvSpPr>
          <p:cNvPr id="16" name="TextBox 15">
            <a:extLst>
              <a:ext uri="{FF2B5EF4-FFF2-40B4-BE49-F238E27FC236}">
                <a16:creationId xmlns:a16="http://schemas.microsoft.com/office/drawing/2014/main" id="{339DEC00-5B65-1248-B0A4-C686FE2710F6}"/>
              </a:ext>
            </a:extLst>
          </p:cNvPr>
          <p:cNvSpPr txBox="1"/>
          <p:nvPr/>
        </p:nvSpPr>
        <p:spPr>
          <a:xfrm>
            <a:off x="6054995" y="1892074"/>
            <a:ext cx="409433"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AC398BBC-B8DA-4E40-9056-6D8FB87DDC76}"/>
              </a:ext>
            </a:extLst>
          </p:cNvPr>
          <p:cNvSpPr txBox="1"/>
          <p:nvPr/>
        </p:nvSpPr>
        <p:spPr>
          <a:xfrm>
            <a:off x="5875728" y="3168934"/>
            <a:ext cx="409433" cy="369332"/>
          </a:xfrm>
          <a:prstGeom prst="rect">
            <a:avLst/>
          </a:prstGeom>
          <a:noFill/>
        </p:spPr>
        <p:txBody>
          <a:bodyPr wrap="square" rtlCol="0">
            <a:spAutoFit/>
          </a:bodyPr>
          <a:lstStyle/>
          <a:p>
            <a:r>
              <a:rPr lang="en-US" dirty="0"/>
              <a:t>2.</a:t>
            </a:r>
          </a:p>
        </p:txBody>
      </p:sp>
      <p:sp>
        <p:nvSpPr>
          <p:cNvPr id="18" name="TextBox 17">
            <a:extLst>
              <a:ext uri="{FF2B5EF4-FFF2-40B4-BE49-F238E27FC236}">
                <a16:creationId xmlns:a16="http://schemas.microsoft.com/office/drawing/2014/main" id="{A2630E04-77E0-064A-B028-E0C2CB055D33}"/>
              </a:ext>
            </a:extLst>
          </p:cNvPr>
          <p:cNvSpPr txBox="1"/>
          <p:nvPr/>
        </p:nvSpPr>
        <p:spPr>
          <a:xfrm>
            <a:off x="5875728" y="4520188"/>
            <a:ext cx="409433" cy="369332"/>
          </a:xfrm>
          <a:prstGeom prst="rect">
            <a:avLst/>
          </a:prstGeom>
          <a:noFill/>
        </p:spPr>
        <p:txBody>
          <a:bodyPr wrap="square" rtlCol="0">
            <a:spAutoFit/>
          </a:bodyPr>
          <a:lstStyle/>
          <a:p>
            <a:r>
              <a:rPr lang="en-US" dirty="0"/>
              <a:t>3.</a:t>
            </a:r>
          </a:p>
        </p:txBody>
      </p:sp>
      <p:sp>
        <p:nvSpPr>
          <p:cNvPr id="19" name="TextBox 18">
            <a:extLst>
              <a:ext uri="{FF2B5EF4-FFF2-40B4-BE49-F238E27FC236}">
                <a16:creationId xmlns:a16="http://schemas.microsoft.com/office/drawing/2014/main" id="{DF704DF9-7709-E842-A64F-51428B32B4C0}"/>
              </a:ext>
            </a:extLst>
          </p:cNvPr>
          <p:cNvSpPr txBox="1"/>
          <p:nvPr/>
        </p:nvSpPr>
        <p:spPr>
          <a:xfrm>
            <a:off x="5875728" y="5847431"/>
            <a:ext cx="409433"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8013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5A02-D4B1-4B4F-B394-CE83C9E2C30A}"/>
              </a:ext>
            </a:extLst>
          </p:cNvPr>
          <p:cNvSpPr>
            <a:spLocks noGrp="1"/>
          </p:cNvSpPr>
          <p:nvPr>
            <p:ph type="title"/>
          </p:nvPr>
        </p:nvSpPr>
        <p:spPr>
          <a:xfrm>
            <a:off x="369339" y="142209"/>
            <a:ext cx="7886700" cy="1325563"/>
          </a:xfrm>
        </p:spPr>
        <p:txBody>
          <a:bodyPr/>
          <a:lstStyle/>
          <a:p>
            <a:r>
              <a:rPr lang="en-US" dirty="0"/>
              <a:t>Break Out 4</a:t>
            </a:r>
          </a:p>
        </p:txBody>
      </p:sp>
      <p:sp>
        <p:nvSpPr>
          <p:cNvPr id="6" name="TextBox 5">
            <a:extLst>
              <a:ext uri="{FF2B5EF4-FFF2-40B4-BE49-F238E27FC236}">
                <a16:creationId xmlns:a16="http://schemas.microsoft.com/office/drawing/2014/main" id="{6336ADDB-6145-054A-AC29-8CB5FC55AF2B}"/>
              </a:ext>
            </a:extLst>
          </p:cNvPr>
          <p:cNvSpPr txBox="1"/>
          <p:nvPr/>
        </p:nvSpPr>
        <p:spPr>
          <a:xfrm>
            <a:off x="369339" y="1080252"/>
            <a:ext cx="8133213" cy="369332"/>
          </a:xfrm>
          <a:prstGeom prst="rect">
            <a:avLst/>
          </a:prstGeom>
          <a:noFill/>
        </p:spPr>
        <p:txBody>
          <a:bodyPr wrap="square" rtlCol="0">
            <a:spAutoFit/>
          </a:bodyPr>
          <a:lstStyle/>
          <a:p>
            <a:r>
              <a:rPr lang="en-US" dirty="0"/>
              <a:t>Match the model on the left to the appropriate plot(s) on the right!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6A1159-6CA3-FD44-A8D3-114B5220D99C}"/>
                  </a:ext>
                </a:extLst>
              </p:cNvPr>
              <p:cNvSpPr txBox="1"/>
              <p:nvPr/>
            </p:nvSpPr>
            <p:spPr>
              <a:xfrm>
                <a:off x="369339" y="2101756"/>
                <a:ext cx="29424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7" name="TextBox 6">
                <a:extLst>
                  <a:ext uri="{FF2B5EF4-FFF2-40B4-BE49-F238E27FC236}">
                    <a16:creationId xmlns:a16="http://schemas.microsoft.com/office/drawing/2014/main" id="{8E6A1159-6CA3-FD44-A8D3-114B5220D99C}"/>
                  </a:ext>
                </a:extLst>
              </p:cNvPr>
              <p:cNvSpPr txBox="1">
                <a:spLocks noRot="1" noChangeAspect="1" noMove="1" noResize="1" noEditPoints="1" noAdjustHandles="1" noChangeArrowheads="1" noChangeShapeType="1" noTextEdit="1"/>
              </p:cNvSpPr>
              <p:nvPr/>
            </p:nvSpPr>
            <p:spPr>
              <a:xfrm>
                <a:off x="369339" y="2101756"/>
                <a:ext cx="2942472" cy="276999"/>
              </a:xfrm>
              <a:prstGeom prst="rect">
                <a:avLst/>
              </a:prstGeom>
              <a:blipFill>
                <a:blip r:embed="rId2"/>
                <a:stretch>
                  <a:fillRect l="-4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DA26353-410E-FE4E-99FA-BA36AE15AE1A}"/>
                  </a:ext>
                </a:extLst>
              </p:cNvPr>
              <p:cNvSpPr txBox="1"/>
              <p:nvPr/>
            </p:nvSpPr>
            <p:spPr>
              <a:xfrm>
                <a:off x="369339" y="3146392"/>
                <a:ext cx="2938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8" name="TextBox 7">
                <a:extLst>
                  <a:ext uri="{FF2B5EF4-FFF2-40B4-BE49-F238E27FC236}">
                    <a16:creationId xmlns:a16="http://schemas.microsoft.com/office/drawing/2014/main" id="{8DA26353-410E-FE4E-99FA-BA36AE15AE1A}"/>
                  </a:ext>
                </a:extLst>
              </p:cNvPr>
              <p:cNvSpPr txBox="1">
                <a:spLocks noRot="1" noChangeAspect="1" noMove="1" noResize="1" noEditPoints="1" noAdjustHandles="1" noChangeArrowheads="1" noChangeShapeType="1" noTextEdit="1"/>
              </p:cNvSpPr>
              <p:nvPr/>
            </p:nvSpPr>
            <p:spPr>
              <a:xfrm>
                <a:off x="369339" y="3146392"/>
                <a:ext cx="2938690" cy="276999"/>
              </a:xfrm>
              <a:prstGeom prst="rect">
                <a:avLst/>
              </a:prstGeom>
              <a:blipFill>
                <a:blip r:embed="rId3"/>
                <a:stretch>
                  <a:fillRect l="-129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61666-0E25-2843-BE12-FD51E0249E55}"/>
                  </a:ext>
                </a:extLst>
              </p:cNvPr>
              <p:cNvSpPr txBox="1"/>
              <p:nvPr/>
            </p:nvSpPr>
            <p:spPr>
              <a:xfrm>
                <a:off x="369339" y="4291805"/>
                <a:ext cx="1895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9" name="TextBox 8">
                <a:extLst>
                  <a:ext uri="{FF2B5EF4-FFF2-40B4-BE49-F238E27FC236}">
                    <a16:creationId xmlns:a16="http://schemas.microsoft.com/office/drawing/2014/main" id="{84361666-0E25-2843-BE12-FD51E0249E55}"/>
                  </a:ext>
                </a:extLst>
              </p:cNvPr>
              <p:cNvSpPr txBox="1">
                <a:spLocks noRot="1" noChangeAspect="1" noMove="1" noResize="1" noEditPoints="1" noAdjustHandles="1" noChangeArrowheads="1" noChangeShapeType="1" noTextEdit="1"/>
              </p:cNvSpPr>
              <p:nvPr/>
            </p:nvSpPr>
            <p:spPr>
              <a:xfrm>
                <a:off x="369339" y="4291805"/>
                <a:ext cx="1895071" cy="276999"/>
              </a:xfrm>
              <a:prstGeom prst="rect">
                <a:avLst/>
              </a:prstGeom>
              <a:blipFill>
                <a:blip r:embed="rId4"/>
                <a:stretch>
                  <a:fillRect l="-1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A75006-D7DF-1945-9443-4DBAB0DC2756}"/>
                  </a:ext>
                </a:extLst>
              </p:cNvPr>
              <p:cNvSpPr txBox="1"/>
              <p:nvPr/>
            </p:nvSpPr>
            <p:spPr>
              <a:xfrm>
                <a:off x="369339" y="5455068"/>
                <a:ext cx="4065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.67</m:t>
                          </m:r>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+.2994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88A75006-D7DF-1945-9443-4DBAB0DC2756}"/>
                  </a:ext>
                </a:extLst>
              </p:cNvPr>
              <p:cNvSpPr txBox="1">
                <a:spLocks noRot="1" noChangeAspect="1" noMove="1" noResize="1" noEditPoints="1" noAdjustHandles="1" noChangeArrowheads="1" noChangeShapeType="1" noTextEdit="1"/>
              </p:cNvSpPr>
              <p:nvPr/>
            </p:nvSpPr>
            <p:spPr>
              <a:xfrm>
                <a:off x="369339" y="5455068"/>
                <a:ext cx="4065344" cy="276999"/>
              </a:xfrm>
              <a:prstGeom prst="rect">
                <a:avLst/>
              </a:prstGeom>
              <a:blipFill>
                <a:blip r:embed="rId5"/>
                <a:stretch>
                  <a:fillRect l="-935" b="-1363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08AD62C-ED54-CD49-B8AE-37CE81251364}"/>
              </a:ext>
            </a:extLst>
          </p:cNvPr>
          <p:cNvPicPr>
            <a:picLocks noChangeAspect="1"/>
          </p:cNvPicPr>
          <p:nvPr/>
        </p:nvPicPr>
        <p:blipFill>
          <a:blip r:embed="rId6"/>
          <a:stretch>
            <a:fillRect/>
          </a:stretch>
        </p:blipFill>
        <p:spPr>
          <a:xfrm>
            <a:off x="6500266" y="1574092"/>
            <a:ext cx="2143315" cy="1237509"/>
          </a:xfrm>
          <a:prstGeom prst="rect">
            <a:avLst/>
          </a:prstGeom>
        </p:spPr>
      </p:pic>
      <p:pic>
        <p:nvPicPr>
          <p:cNvPr id="13" name="Picture 12">
            <a:extLst>
              <a:ext uri="{FF2B5EF4-FFF2-40B4-BE49-F238E27FC236}">
                <a16:creationId xmlns:a16="http://schemas.microsoft.com/office/drawing/2014/main" id="{298C5A02-DE96-3843-BACE-138D36FC81F7}"/>
              </a:ext>
            </a:extLst>
          </p:cNvPr>
          <p:cNvPicPr>
            <a:picLocks noChangeAspect="1"/>
          </p:cNvPicPr>
          <p:nvPr/>
        </p:nvPicPr>
        <p:blipFill>
          <a:blip r:embed="rId7"/>
          <a:stretch>
            <a:fillRect/>
          </a:stretch>
        </p:blipFill>
        <p:spPr>
          <a:xfrm>
            <a:off x="6285161" y="2811601"/>
            <a:ext cx="2573524" cy="1343058"/>
          </a:xfrm>
          <a:prstGeom prst="rect">
            <a:avLst/>
          </a:prstGeom>
        </p:spPr>
      </p:pic>
      <p:pic>
        <p:nvPicPr>
          <p:cNvPr id="14" name="Picture 13">
            <a:extLst>
              <a:ext uri="{FF2B5EF4-FFF2-40B4-BE49-F238E27FC236}">
                <a16:creationId xmlns:a16="http://schemas.microsoft.com/office/drawing/2014/main" id="{1317B9C8-EC21-4048-8A0B-EE23D61A1842}"/>
              </a:ext>
            </a:extLst>
          </p:cNvPr>
          <p:cNvPicPr>
            <a:picLocks noChangeAspect="1"/>
          </p:cNvPicPr>
          <p:nvPr/>
        </p:nvPicPr>
        <p:blipFill>
          <a:blip r:embed="rId8"/>
          <a:stretch>
            <a:fillRect/>
          </a:stretch>
        </p:blipFill>
        <p:spPr>
          <a:xfrm>
            <a:off x="6259712" y="4186662"/>
            <a:ext cx="2624422" cy="1381705"/>
          </a:xfrm>
          <a:prstGeom prst="rect">
            <a:avLst/>
          </a:prstGeom>
        </p:spPr>
      </p:pic>
      <p:pic>
        <p:nvPicPr>
          <p:cNvPr id="15" name="Picture 14">
            <a:extLst>
              <a:ext uri="{FF2B5EF4-FFF2-40B4-BE49-F238E27FC236}">
                <a16:creationId xmlns:a16="http://schemas.microsoft.com/office/drawing/2014/main" id="{69D5C6CA-2EFD-AE42-80BF-2CF5A91C790B}"/>
              </a:ext>
            </a:extLst>
          </p:cNvPr>
          <p:cNvPicPr>
            <a:picLocks noChangeAspect="1"/>
          </p:cNvPicPr>
          <p:nvPr/>
        </p:nvPicPr>
        <p:blipFill>
          <a:blip r:embed="rId9"/>
          <a:stretch>
            <a:fillRect/>
          </a:stretch>
        </p:blipFill>
        <p:spPr>
          <a:xfrm>
            <a:off x="6267973" y="5483454"/>
            <a:ext cx="2616161" cy="1339225"/>
          </a:xfrm>
          <a:prstGeom prst="rect">
            <a:avLst/>
          </a:prstGeom>
        </p:spPr>
      </p:pic>
      <p:sp>
        <p:nvSpPr>
          <p:cNvPr id="16" name="TextBox 15">
            <a:extLst>
              <a:ext uri="{FF2B5EF4-FFF2-40B4-BE49-F238E27FC236}">
                <a16:creationId xmlns:a16="http://schemas.microsoft.com/office/drawing/2014/main" id="{339DEC00-5B65-1248-B0A4-C686FE2710F6}"/>
              </a:ext>
            </a:extLst>
          </p:cNvPr>
          <p:cNvSpPr txBox="1"/>
          <p:nvPr/>
        </p:nvSpPr>
        <p:spPr>
          <a:xfrm>
            <a:off x="6054995" y="1892074"/>
            <a:ext cx="409433" cy="369332"/>
          </a:xfrm>
          <a:prstGeom prst="rect">
            <a:avLst/>
          </a:prstGeom>
          <a:noFill/>
        </p:spPr>
        <p:txBody>
          <a:bodyPr wrap="square" rtlCol="0">
            <a:spAutoFit/>
          </a:bodyPr>
          <a:lstStyle/>
          <a:p>
            <a:r>
              <a:rPr lang="en-US" dirty="0"/>
              <a:t>3.</a:t>
            </a:r>
          </a:p>
        </p:txBody>
      </p:sp>
      <p:sp>
        <p:nvSpPr>
          <p:cNvPr id="17" name="TextBox 16">
            <a:extLst>
              <a:ext uri="{FF2B5EF4-FFF2-40B4-BE49-F238E27FC236}">
                <a16:creationId xmlns:a16="http://schemas.microsoft.com/office/drawing/2014/main" id="{AC398BBC-B8DA-4E40-9056-6D8FB87DDC76}"/>
              </a:ext>
            </a:extLst>
          </p:cNvPr>
          <p:cNvSpPr txBox="1"/>
          <p:nvPr/>
        </p:nvSpPr>
        <p:spPr>
          <a:xfrm>
            <a:off x="5875728" y="3168934"/>
            <a:ext cx="409433" cy="369332"/>
          </a:xfrm>
          <a:prstGeom prst="rect">
            <a:avLst/>
          </a:prstGeom>
          <a:noFill/>
        </p:spPr>
        <p:txBody>
          <a:bodyPr wrap="square" rtlCol="0">
            <a:spAutoFit/>
          </a:bodyPr>
          <a:lstStyle/>
          <a:p>
            <a:r>
              <a:rPr lang="en-US" dirty="0"/>
              <a:t>4.</a:t>
            </a:r>
          </a:p>
        </p:txBody>
      </p:sp>
      <p:sp>
        <p:nvSpPr>
          <p:cNvPr id="18" name="TextBox 17">
            <a:extLst>
              <a:ext uri="{FF2B5EF4-FFF2-40B4-BE49-F238E27FC236}">
                <a16:creationId xmlns:a16="http://schemas.microsoft.com/office/drawing/2014/main" id="{A2630E04-77E0-064A-B028-E0C2CB055D33}"/>
              </a:ext>
            </a:extLst>
          </p:cNvPr>
          <p:cNvSpPr txBox="1"/>
          <p:nvPr/>
        </p:nvSpPr>
        <p:spPr>
          <a:xfrm>
            <a:off x="5875728" y="4520188"/>
            <a:ext cx="409433"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DF704DF9-7709-E842-A64F-51428B32B4C0}"/>
              </a:ext>
            </a:extLst>
          </p:cNvPr>
          <p:cNvSpPr txBox="1"/>
          <p:nvPr/>
        </p:nvSpPr>
        <p:spPr>
          <a:xfrm>
            <a:off x="5875728" y="5847431"/>
            <a:ext cx="409433"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82778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3CB7-A1A2-8747-A57E-B8B6413A0965}"/>
              </a:ext>
            </a:extLst>
          </p:cNvPr>
          <p:cNvSpPr>
            <a:spLocks noGrp="1"/>
          </p:cNvSpPr>
          <p:nvPr>
            <p:ph type="title"/>
          </p:nvPr>
        </p:nvSpPr>
        <p:spPr>
          <a:xfrm>
            <a:off x="751480" y="2562416"/>
            <a:ext cx="7886700" cy="1325563"/>
          </a:xfrm>
        </p:spPr>
        <p:txBody>
          <a:bodyPr/>
          <a:lstStyle/>
          <a:p>
            <a:pPr algn="ctr"/>
            <a:r>
              <a:rPr lang="en-US" dirty="0"/>
              <a:t>Discussion: Unit Circle</a:t>
            </a:r>
          </a:p>
        </p:txBody>
      </p:sp>
    </p:spTree>
    <p:extLst>
      <p:ext uri="{BB962C8B-B14F-4D97-AF65-F5344CB8AC3E}">
        <p14:creationId xmlns:p14="http://schemas.microsoft.com/office/powerpoint/2010/main" val="114969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4728-A05E-4042-8432-97558BD7FDA1}"/>
              </a:ext>
            </a:extLst>
          </p:cNvPr>
          <p:cNvSpPr>
            <a:spLocks noGrp="1"/>
          </p:cNvSpPr>
          <p:nvPr>
            <p:ph type="title"/>
          </p:nvPr>
        </p:nvSpPr>
        <p:spPr/>
        <p:txBody>
          <a:bodyPr/>
          <a:lstStyle/>
          <a:p>
            <a:r>
              <a:rPr lang="en-US" dirty="0"/>
              <a:t>Break Out 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4F0A757-A1CF-3046-98AC-0B331A6F5A30}"/>
                  </a:ext>
                </a:extLst>
              </p:cNvPr>
              <p:cNvSpPr txBox="1"/>
              <p:nvPr/>
            </p:nvSpPr>
            <p:spPr>
              <a:xfrm>
                <a:off x="818866" y="1690689"/>
                <a:ext cx="7397086" cy="3416320"/>
              </a:xfrm>
              <a:prstGeom prst="rect">
                <a:avLst/>
              </a:prstGeom>
              <a:noFill/>
            </p:spPr>
            <p:txBody>
              <a:bodyPr wrap="square" rtlCol="0">
                <a:spAutoFit/>
              </a:bodyPr>
              <a:lstStyle/>
              <a:p>
                <a:r>
                  <a:rPr lang="en-US" dirty="0"/>
                  <a:t>Consider the following equation:</a:t>
                </a:r>
              </a:p>
              <a:p>
                <a:endParaRPr lang="en-US" dirty="0"/>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.12</m:t>
                        </m:r>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endParaRPr lang="en-US" dirty="0"/>
              </a:p>
              <a:p>
                <a:pPr algn="ctr"/>
                <a:endParaRPr lang="en-US" dirty="0"/>
              </a:p>
              <a:p>
                <a:r>
                  <a:rPr lang="en-US" dirty="0"/>
                  <a:t>a. Factor into two binomial factors using polynomial factorization.</a:t>
                </a:r>
              </a:p>
              <a:p>
                <a:r>
                  <a:rPr lang="en-US" dirty="0"/>
                  <a:t>     Find the roots.</a:t>
                </a:r>
              </a:p>
              <a:p>
                <a:endParaRPr lang="en-US" dirty="0"/>
              </a:p>
              <a:p>
                <a:endParaRPr lang="en-US" dirty="0"/>
              </a:p>
              <a:p>
                <a:r>
                  <a:rPr lang="en-US" dirty="0"/>
                  <a:t>b. Now use the quadratic formula to find the roots.  </a:t>
                </a:r>
              </a:p>
              <a:p>
                <a:endParaRPr lang="en-US" dirty="0"/>
              </a:p>
              <a:p>
                <a:endParaRPr lang="en-US" dirty="0"/>
              </a:p>
              <a:p>
                <a:r>
                  <a:rPr lang="en-US" dirty="0"/>
                  <a:t>Compare the roots you found in part a and b.  </a:t>
                </a:r>
              </a:p>
            </p:txBody>
          </p:sp>
        </mc:Choice>
        <mc:Fallback xmlns="">
          <p:sp>
            <p:nvSpPr>
              <p:cNvPr id="4" name="TextBox 3">
                <a:extLst>
                  <a:ext uri="{FF2B5EF4-FFF2-40B4-BE49-F238E27FC236}">
                    <a16:creationId xmlns:a16="http://schemas.microsoft.com/office/drawing/2014/main" id="{64F0A757-A1CF-3046-98AC-0B331A6F5A30}"/>
                  </a:ext>
                </a:extLst>
              </p:cNvPr>
              <p:cNvSpPr txBox="1">
                <a:spLocks noRot="1" noChangeAspect="1" noMove="1" noResize="1" noEditPoints="1" noAdjustHandles="1" noChangeArrowheads="1" noChangeShapeType="1" noTextEdit="1"/>
              </p:cNvSpPr>
              <p:nvPr/>
            </p:nvSpPr>
            <p:spPr>
              <a:xfrm>
                <a:off x="818866" y="1690689"/>
                <a:ext cx="7397086" cy="3416320"/>
              </a:xfrm>
              <a:prstGeom prst="rect">
                <a:avLst/>
              </a:prstGeom>
              <a:blipFill>
                <a:blip r:embed="rId2"/>
                <a:stretch>
                  <a:fillRect l="-514" t="-370" b="-1852"/>
                </a:stretch>
              </a:blipFill>
            </p:spPr>
            <p:txBody>
              <a:bodyPr/>
              <a:lstStyle/>
              <a:p>
                <a:r>
                  <a:rPr lang="en-US">
                    <a:noFill/>
                  </a:rPr>
                  <a:t> </a:t>
                </a:r>
              </a:p>
            </p:txBody>
          </p:sp>
        </mc:Fallback>
      </mc:AlternateContent>
    </p:spTree>
    <p:extLst>
      <p:ext uri="{BB962C8B-B14F-4D97-AF65-F5344CB8AC3E}">
        <p14:creationId xmlns:p14="http://schemas.microsoft.com/office/powerpoint/2010/main" val="364975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p:txBody>
          <a:bodyPr/>
          <a:lstStyle/>
          <a:p>
            <a:r>
              <a:rPr lang="en-US" dirty="0"/>
              <a:t>Break Out 2</a:t>
            </a:r>
          </a:p>
        </p:txBody>
      </p:sp>
      <p:sp>
        <p:nvSpPr>
          <p:cNvPr id="5" name="TextBox 4">
            <a:extLst>
              <a:ext uri="{FF2B5EF4-FFF2-40B4-BE49-F238E27FC236}">
                <a16:creationId xmlns:a16="http://schemas.microsoft.com/office/drawing/2014/main" id="{3C8FF71F-7AD0-7447-B30C-F18801647497}"/>
              </a:ext>
            </a:extLst>
          </p:cNvPr>
          <p:cNvSpPr txBox="1"/>
          <p:nvPr/>
        </p:nvSpPr>
        <p:spPr>
          <a:xfrm>
            <a:off x="771098" y="1405720"/>
            <a:ext cx="7601803" cy="923330"/>
          </a:xfrm>
          <a:prstGeom prst="rect">
            <a:avLst/>
          </a:prstGeom>
          <a:noFill/>
        </p:spPr>
        <p:txBody>
          <a:bodyPr wrap="square" rtlCol="0">
            <a:spAutoFit/>
          </a:bodyPr>
          <a:lstStyle/>
          <a:p>
            <a:r>
              <a:rPr lang="en-US" dirty="0"/>
              <a:t>Below were the instructions for the first pre live session assignment.  </a:t>
            </a:r>
          </a:p>
          <a:p>
            <a:r>
              <a:rPr lang="en-US" dirty="0"/>
              <a:t>Please share your thoughts and / or questions on each part during this break out and we will discuss more once back in the main room!</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2"/>
          <a:stretch>
            <a:fillRect/>
          </a:stretch>
        </p:blipFill>
        <p:spPr>
          <a:xfrm>
            <a:off x="364258" y="2731283"/>
            <a:ext cx="8411252" cy="3386207"/>
          </a:xfrm>
          <a:prstGeom prst="rect">
            <a:avLst/>
          </a:prstGeom>
        </p:spPr>
      </p:pic>
    </p:spTree>
    <p:extLst>
      <p:ext uri="{BB962C8B-B14F-4D97-AF65-F5344CB8AC3E}">
        <p14:creationId xmlns:p14="http://schemas.microsoft.com/office/powerpoint/2010/main" val="412348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a:xfrm>
            <a:off x="628650" y="64874"/>
            <a:ext cx="7886700" cy="1026947"/>
          </a:xfrm>
        </p:spPr>
        <p:txBody>
          <a:bodyPr/>
          <a:lstStyle/>
          <a:p>
            <a:r>
              <a:rPr lang="en-US" dirty="0"/>
              <a:t>Break Out 2</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2"/>
          <a:stretch>
            <a:fillRect/>
          </a:stretch>
        </p:blipFill>
        <p:spPr>
          <a:xfrm>
            <a:off x="366374" y="875182"/>
            <a:ext cx="8411252" cy="338620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BD151B-80F6-FF48-9B41-955D8BC88699}"/>
                  </a:ext>
                </a:extLst>
              </p:cNvPr>
              <p:cNvSpPr txBox="1"/>
              <p:nvPr/>
            </p:nvSpPr>
            <p:spPr>
              <a:xfrm>
                <a:off x="188950" y="4261389"/>
                <a:ext cx="2442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1+.5</m:t>
                          </m:r>
                          <m:r>
                            <a:rPr lang="en-US" b="0" i="1" smtClean="0">
                              <a:latin typeface="Cambria Math" panose="02040503050406030204" pitchFamily="18" charset="0"/>
                            </a:rPr>
                            <m:t>𝐵</m:t>
                          </m:r>
                          <m:r>
                            <a:rPr lang="en-US" b="0" i="1" smtClean="0">
                              <a:latin typeface="Cambria Math" panose="02040503050406030204" pitchFamily="18" charset="0"/>
                            </a:rPr>
                            <m:t>+.6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4" name="TextBox 3">
                <a:extLst>
                  <a:ext uri="{FF2B5EF4-FFF2-40B4-BE49-F238E27FC236}">
                    <a16:creationId xmlns:a16="http://schemas.microsoft.com/office/drawing/2014/main" id="{1DBD151B-80F6-FF48-9B41-955D8BC88699}"/>
                  </a:ext>
                </a:extLst>
              </p:cNvPr>
              <p:cNvSpPr txBox="1">
                <a:spLocks noRot="1" noChangeAspect="1" noMove="1" noResize="1" noEditPoints="1" noAdjustHandles="1" noChangeArrowheads="1" noChangeShapeType="1" noTextEdit="1"/>
              </p:cNvSpPr>
              <p:nvPr/>
            </p:nvSpPr>
            <p:spPr>
              <a:xfrm>
                <a:off x="188950" y="4261389"/>
                <a:ext cx="2442079" cy="276999"/>
              </a:xfrm>
              <a:prstGeom prst="rect">
                <a:avLst/>
              </a:prstGeom>
              <a:blipFill>
                <a:blip r:embed="rId3"/>
                <a:stretch>
                  <a:fillRect t="-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5F3C18-8AF6-FC48-AD9F-3393A79C0EC5}"/>
                  </a:ext>
                </a:extLst>
              </p:cNvPr>
              <p:cNvSpPr txBox="1"/>
              <p:nvPr/>
            </p:nvSpPr>
            <p:spPr>
              <a:xfrm>
                <a:off x="188950" y="4698869"/>
                <a:ext cx="19131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𝑧</m:t>
                      </m:r>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245F3C18-8AF6-FC48-AD9F-3393A79C0EC5}"/>
                  </a:ext>
                </a:extLst>
              </p:cNvPr>
              <p:cNvSpPr txBox="1">
                <a:spLocks noRot="1" noChangeAspect="1" noMove="1" noResize="1" noEditPoints="1" noAdjustHandles="1" noChangeArrowheads="1" noChangeShapeType="1" noTextEdit="1"/>
              </p:cNvSpPr>
              <p:nvPr/>
            </p:nvSpPr>
            <p:spPr>
              <a:xfrm>
                <a:off x="188950" y="4698869"/>
                <a:ext cx="1913152" cy="276999"/>
              </a:xfrm>
              <a:prstGeom prst="rect">
                <a:avLst/>
              </a:prstGeom>
              <a:blipFill>
                <a:blip r:embed="rId4"/>
                <a:stretch>
                  <a:fillRect l="-1974" t="-4348" r="-131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6F881-F2E0-AC4E-A188-04A582964752}"/>
                  </a:ext>
                </a:extLst>
              </p:cNvPr>
              <p:cNvSpPr txBox="1"/>
              <p:nvPr/>
            </p:nvSpPr>
            <p:spPr>
              <a:xfrm>
                <a:off x="52470" y="5356951"/>
                <a:ext cx="3206647" cy="590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b="0" i="1" smtClean="0">
                                      <a:latin typeface="Cambria Math" panose="02040503050406030204" pitchFamily="18" charset="0"/>
                                    </a:rPr>
                                    <m:t>(−.5)</m:t>
                                  </m:r>
                                </m:e>
                                <m:sup>
                                  <m:r>
                                    <a:rPr lang="en-US" i="1" smtClean="0">
                                      <a:latin typeface="Cambria Math" panose="02040503050406030204" pitchFamily="18" charset="0"/>
                                    </a:rPr>
                                    <m:t>2</m:t>
                                  </m:r>
                                </m:sup>
                              </m:sSup>
                              <m:r>
                                <a:rPr lang="en-US" i="1" smtClean="0">
                                  <a:latin typeface="Cambria Math" panose="02040503050406030204" pitchFamily="18" charset="0"/>
                                </a:rPr>
                                <m:t>−4</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1</m:t>
                              </m:r>
                            </m:e>
                          </m:rad>
                        </m:num>
                        <m:den>
                          <m:r>
                            <a:rPr lang="en-US" i="1" smtClean="0">
                              <a:latin typeface="Cambria Math" panose="02040503050406030204" pitchFamily="18" charset="0"/>
                            </a:rPr>
                            <m:t>2</m:t>
                          </m:r>
                          <m:r>
                            <a:rPr lang="en-US" b="0" i="1" smtClean="0">
                              <a:latin typeface="Cambria Math" panose="02040503050406030204" pitchFamily="18" charset="0"/>
                            </a:rPr>
                            <m:t>(.6)</m:t>
                          </m:r>
                        </m:den>
                      </m:f>
                    </m:oMath>
                  </m:oMathPara>
                </a14:m>
                <a:endParaRPr lang="en-US" dirty="0"/>
              </a:p>
            </p:txBody>
          </p:sp>
        </mc:Choice>
        <mc:Fallback xmlns="">
          <p:sp>
            <p:nvSpPr>
              <p:cNvPr id="8" name="TextBox 7">
                <a:extLst>
                  <a:ext uri="{FF2B5EF4-FFF2-40B4-BE49-F238E27FC236}">
                    <a16:creationId xmlns:a16="http://schemas.microsoft.com/office/drawing/2014/main" id="{65C6F881-F2E0-AC4E-A188-04A582964752}"/>
                  </a:ext>
                </a:extLst>
              </p:cNvPr>
              <p:cNvSpPr txBox="1">
                <a:spLocks noRot="1" noChangeAspect="1" noMove="1" noResize="1" noEditPoints="1" noAdjustHandles="1" noChangeArrowheads="1" noChangeShapeType="1" noTextEdit="1"/>
              </p:cNvSpPr>
              <p:nvPr/>
            </p:nvSpPr>
            <p:spPr>
              <a:xfrm>
                <a:off x="52470" y="5356951"/>
                <a:ext cx="3206647" cy="590605"/>
              </a:xfrm>
              <a:prstGeom prst="rect">
                <a:avLst/>
              </a:prstGeom>
              <a:blipFill>
                <a:blip r:embed="rId5"/>
                <a:stretch>
                  <a:fillRect l="-787" r="-1181"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4A81FD-1A85-8645-AFBD-112A8ED5C1DA}"/>
                  </a:ext>
                </a:extLst>
              </p:cNvPr>
              <p:cNvSpPr txBox="1"/>
              <p:nvPr/>
            </p:nvSpPr>
            <p:spPr>
              <a:xfrm>
                <a:off x="79765" y="6091802"/>
                <a:ext cx="2624949" cy="530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.25</m:t>
                              </m:r>
                              <m:r>
                                <a:rPr lang="en-US" i="1" smtClean="0">
                                  <a:latin typeface="Cambria Math" panose="02040503050406030204" pitchFamily="18" charset="0"/>
                                </a:rPr>
                                <m:t>−2</m:t>
                              </m:r>
                              <m:r>
                                <a:rPr lang="en-US" b="0" i="1" smtClean="0">
                                  <a:latin typeface="Cambria Math" panose="02040503050406030204" pitchFamily="18" charset="0"/>
                                </a:rPr>
                                <m:t>.4</m:t>
                              </m:r>
                            </m:e>
                          </m:rad>
                        </m:num>
                        <m:den>
                          <m:r>
                            <a:rPr lang="en-US" b="0" i="1" smtClean="0">
                              <a:latin typeface="Cambria Math" panose="02040503050406030204" pitchFamily="18" charset="0"/>
                            </a:rPr>
                            <m:t>1.2</m:t>
                          </m:r>
                        </m:den>
                      </m:f>
                    </m:oMath>
                  </m:oMathPara>
                </a14:m>
                <a:endParaRPr lang="en-US" dirty="0"/>
              </a:p>
            </p:txBody>
          </p:sp>
        </mc:Choice>
        <mc:Fallback xmlns="">
          <p:sp>
            <p:nvSpPr>
              <p:cNvPr id="9" name="TextBox 8">
                <a:extLst>
                  <a:ext uri="{FF2B5EF4-FFF2-40B4-BE49-F238E27FC236}">
                    <a16:creationId xmlns:a16="http://schemas.microsoft.com/office/drawing/2014/main" id="{814A81FD-1A85-8645-AFBD-112A8ED5C1DA}"/>
                  </a:ext>
                </a:extLst>
              </p:cNvPr>
              <p:cNvSpPr txBox="1">
                <a:spLocks noRot="1" noChangeAspect="1" noMove="1" noResize="1" noEditPoints="1" noAdjustHandles="1" noChangeArrowheads="1" noChangeShapeType="1" noTextEdit="1"/>
              </p:cNvSpPr>
              <p:nvPr/>
            </p:nvSpPr>
            <p:spPr>
              <a:xfrm>
                <a:off x="79765" y="6091802"/>
                <a:ext cx="2624949" cy="530624"/>
              </a:xfrm>
              <a:prstGeom prst="rect">
                <a:avLst/>
              </a:prstGeom>
              <a:blipFill>
                <a:blip r:embed="rId6"/>
                <a:stretch>
                  <a:fillRect l="-962" r="-1442" b="-2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6C2686-8B62-5F40-B292-6B9520C62E8C}"/>
                  </a:ext>
                </a:extLst>
              </p:cNvPr>
              <p:cNvSpPr txBox="1"/>
              <p:nvPr/>
            </p:nvSpPr>
            <p:spPr>
              <a:xfrm>
                <a:off x="3330206" y="4169775"/>
                <a:ext cx="2346027" cy="583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−2.15</m:t>
                              </m:r>
                            </m:e>
                          </m:rad>
                        </m:num>
                        <m:den>
                          <m:r>
                            <a:rPr lang="en-US" b="0" i="1" smtClean="0">
                              <a:latin typeface="Cambria Math" panose="02040503050406030204" pitchFamily="18" charset="0"/>
                            </a:rPr>
                            <m:t>1.2</m:t>
                          </m:r>
                        </m:den>
                      </m:f>
                    </m:oMath>
                  </m:oMathPara>
                </a14:m>
                <a:endParaRPr lang="en-US" dirty="0"/>
              </a:p>
            </p:txBody>
          </p:sp>
        </mc:Choice>
        <mc:Fallback xmlns="">
          <p:sp>
            <p:nvSpPr>
              <p:cNvPr id="10" name="TextBox 9">
                <a:extLst>
                  <a:ext uri="{FF2B5EF4-FFF2-40B4-BE49-F238E27FC236}">
                    <a16:creationId xmlns:a16="http://schemas.microsoft.com/office/drawing/2014/main" id="{ED6C2686-8B62-5F40-B292-6B9520C62E8C}"/>
                  </a:ext>
                </a:extLst>
              </p:cNvPr>
              <p:cNvSpPr txBox="1">
                <a:spLocks noRot="1" noChangeAspect="1" noMove="1" noResize="1" noEditPoints="1" noAdjustHandles="1" noChangeArrowheads="1" noChangeShapeType="1" noTextEdit="1"/>
              </p:cNvSpPr>
              <p:nvPr/>
            </p:nvSpPr>
            <p:spPr>
              <a:xfrm>
                <a:off x="3330206" y="4169775"/>
                <a:ext cx="2346027" cy="583686"/>
              </a:xfrm>
              <a:prstGeom prst="rect">
                <a:avLst/>
              </a:prstGeom>
              <a:blipFill>
                <a:blip r:embed="rId7"/>
                <a:stretch>
                  <a:fillRect l="-1075" r="-1613"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68E202-317C-024D-BE68-7A84745E06C1}"/>
                  </a:ext>
                </a:extLst>
              </p:cNvPr>
              <p:cNvSpPr txBox="1"/>
              <p:nvPr/>
            </p:nvSpPr>
            <p:spPr>
              <a:xfrm>
                <a:off x="3308004" y="5545150"/>
                <a:ext cx="2253950" cy="583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𝑖</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2.15</m:t>
                              </m:r>
                            </m:e>
                          </m:rad>
                        </m:num>
                        <m:den>
                          <m:r>
                            <a:rPr lang="en-US" b="0" i="1" smtClean="0">
                              <a:latin typeface="Cambria Math" panose="02040503050406030204" pitchFamily="18" charset="0"/>
                            </a:rPr>
                            <m:t>1.2</m:t>
                          </m:r>
                        </m:den>
                      </m:f>
                    </m:oMath>
                  </m:oMathPara>
                </a14:m>
                <a:endParaRPr lang="en-US" dirty="0"/>
              </a:p>
            </p:txBody>
          </p:sp>
        </mc:Choice>
        <mc:Fallback xmlns="">
          <p:sp>
            <p:nvSpPr>
              <p:cNvPr id="11" name="TextBox 10">
                <a:extLst>
                  <a:ext uri="{FF2B5EF4-FFF2-40B4-BE49-F238E27FC236}">
                    <a16:creationId xmlns:a16="http://schemas.microsoft.com/office/drawing/2014/main" id="{F068E202-317C-024D-BE68-7A84745E06C1}"/>
                  </a:ext>
                </a:extLst>
              </p:cNvPr>
              <p:cNvSpPr txBox="1">
                <a:spLocks noRot="1" noChangeAspect="1" noMove="1" noResize="1" noEditPoints="1" noAdjustHandles="1" noChangeArrowheads="1" noChangeShapeType="1" noTextEdit="1"/>
              </p:cNvSpPr>
              <p:nvPr/>
            </p:nvSpPr>
            <p:spPr>
              <a:xfrm>
                <a:off x="3308004" y="5545150"/>
                <a:ext cx="2253950" cy="583686"/>
              </a:xfrm>
              <a:prstGeom prst="rect">
                <a:avLst/>
              </a:prstGeom>
              <a:blipFill>
                <a:blip r:embed="rId8"/>
                <a:stretch>
                  <a:fillRect l="-1117" r="-1676"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CB72CB-84B8-E64E-BE23-73B8490A2947}"/>
                  </a:ext>
                </a:extLst>
              </p:cNvPr>
              <p:cNvSpPr txBox="1"/>
              <p:nvPr/>
            </p:nvSpPr>
            <p:spPr>
              <a:xfrm>
                <a:off x="3037440" y="4806692"/>
                <a:ext cx="2878865" cy="592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(−1)(2.15)</m:t>
                              </m:r>
                            </m:e>
                          </m:rad>
                        </m:num>
                        <m:den>
                          <m:r>
                            <a:rPr lang="en-US" b="0" i="1" smtClean="0">
                              <a:latin typeface="Cambria Math" panose="02040503050406030204" pitchFamily="18" charset="0"/>
                            </a:rPr>
                            <m:t>1.2</m:t>
                          </m:r>
                        </m:den>
                      </m:f>
                    </m:oMath>
                  </m:oMathPara>
                </a14:m>
                <a:endParaRPr lang="en-US" dirty="0"/>
              </a:p>
            </p:txBody>
          </p:sp>
        </mc:Choice>
        <mc:Fallback xmlns="">
          <p:sp>
            <p:nvSpPr>
              <p:cNvPr id="12" name="TextBox 11">
                <a:extLst>
                  <a:ext uri="{FF2B5EF4-FFF2-40B4-BE49-F238E27FC236}">
                    <a16:creationId xmlns:a16="http://schemas.microsoft.com/office/drawing/2014/main" id="{10CB72CB-84B8-E64E-BE23-73B8490A2947}"/>
                  </a:ext>
                </a:extLst>
              </p:cNvPr>
              <p:cNvSpPr txBox="1">
                <a:spLocks noRot="1" noChangeAspect="1" noMove="1" noResize="1" noEditPoints="1" noAdjustHandles="1" noChangeArrowheads="1" noChangeShapeType="1" noTextEdit="1"/>
              </p:cNvSpPr>
              <p:nvPr/>
            </p:nvSpPr>
            <p:spPr>
              <a:xfrm>
                <a:off x="3037440" y="4806692"/>
                <a:ext cx="2878865" cy="592535"/>
              </a:xfrm>
              <a:prstGeom prst="rect">
                <a:avLst/>
              </a:prstGeom>
              <a:blipFill>
                <a:blip r:embed="rId9"/>
                <a:stretch>
                  <a:fillRect l="-877" r="-2193"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C10A91-DEEB-F345-AE9A-0E3A2840AAB4}"/>
                  </a:ext>
                </a:extLst>
              </p:cNvPr>
              <p:cNvSpPr txBox="1"/>
              <p:nvPr/>
            </p:nvSpPr>
            <p:spPr>
              <a:xfrm>
                <a:off x="6224142" y="3910191"/>
                <a:ext cx="2551211"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(1.4663)</m:t>
                          </m:r>
                        </m:num>
                        <m:den>
                          <m:r>
                            <a:rPr lang="en-US" b="0" i="1" smtClean="0">
                              <a:latin typeface="Cambria Math" panose="02040503050406030204" pitchFamily="18" charset="0"/>
                            </a:rPr>
                            <m:t>1.2</m:t>
                          </m:r>
                        </m:den>
                      </m:f>
                    </m:oMath>
                  </m:oMathPara>
                </a14:m>
                <a:endParaRPr lang="en-US" dirty="0"/>
              </a:p>
            </p:txBody>
          </p:sp>
        </mc:Choice>
        <mc:Fallback xmlns="">
          <p:sp>
            <p:nvSpPr>
              <p:cNvPr id="13" name="TextBox 12">
                <a:extLst>
                  <a:ext uri="{FF2B5EF4-FFF2-40B4-BE49-F238E27FC236}">
                    <a16:creationId xmlns:a16="http://schemas.microsoft.com/office/drawing/2014/main" id="{7CC10A91-DEEB-F345-AE9A-0E3A2840AAB4}"/>
                  </a:ext>
                </a:extLst>
              </p:cNvPr>
              <p:cNvSpPr txBox="1">
                <a:spLocks noRot="1" noChangeAspect="1" noMove="1" noResize="1" noEditPoints="1" noAdjustHandles="1" noChangeArrowheads="1" noChangeShapeType="1" noTextEdit="1"/>
              </p:cNvSpPr>
              <p:nvPr/>
            </p:nvSpPr>
            <p:spPr>
              <a:xfrm>
                <a:off x="6224142" y="3910191"/>
                <a:ext cx="2551211" cy="525785"/>
              </a:xfrm>
              <a:prstGeom prst="rect">
                <a:avLst/>
              </a:prstGeom>
              <a:blipFill>
                <a:blip r:embed="rId10"/>
                <a:stretch>
                  <a:fillRect l="-990" t="-4762" r="-247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65CFFA-CAE6-DD4A-A96C-2737B4B8BC3D}"/>
                  </a:ext>
                </a:extLst>
              </p:cNvPr>
              <p:cNvSpPr txBox="1"/>
              <p:nvPr/>
            </p:nvSpPr>
            <p:spPr>
              <a:xfrm>
                <a:off x="6221268" y="4623048"/>
                <a:ext cx="2884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=−.41667±</m:t>
                      </m:r>
                      <m:r>
                        <a:rPr lang="en-US" i="1">
                          <a:latin typeface="Cambria Math" panose="02040503050406030204" pitchFamily="18" charset="0"/>
                        </a:rPr>
                        <m:t>𝑖</m:t>
                      </m:r>
                      <m:r>
                        <a:rPr lang="en-US" i="1">
                          <a:latin typeface="Cambria Math" panose="02040503050406030204" pitchFamily="18" charset="0"/>
                        </a:rPr>
                        <m:t>(1.222)</m:t>
                      </m:r>
                    </m:oMath>
                  </m:oMathPara>
                </a14:m>
                <a:endParaRPr lang="en-US" dirty="0"/>
              </a:p>
            </p:txBody>
          </p:sp>
        </mc:Choice>
        <mc:Fallback xmlns="">
          <p:sp>
            <p:nvSpPr>
              <p:cNvPr id="14" name="TextBox 13">
                <a:extLst>
                  <a:ext uri="{FF2B5EF4-FFF2-40B4-BE49-F238E27FC236}">
                    <a16:creationId xmlns:a16="http://schemas.microsoft.com/office/drawing/2014/main" id="{B365CFFA-CAE6-DD4A-A96C-2737B4B8BC3D}"/>
                  </a:ext>
                </a:extLst>
              </p:cNvPr>
              <p:cNvSpPr txBox="1">
                <a:spLocks noRot="1" noChangeAspect="1" noMove="1" noResize="1" noEditPoints="1" noAdjustHandles="1" noChangeArrowheads="1" noChangeShapeType="1" noTextEdit="1"/>
              </p:cNvSpPr>
              <p:nvPr/>
            </p:nvSpPr>
            <p:spPr>
              <a:xfrm>
                <a:off x="6221268" y="4623048"/>
                <a:ext cx="2884636" cy="276999"/>
              </a:xfrm>
              <a:prstGeom prst="rect">
                <a:avLst/>
              </a:prstGeom>
              <a:blipFill>
                <a:blip r:embed="rId11"/>
                <a:stretch>
                  <a:fillRect l="-877" r="-219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E84F89-1F24-5B4A-B6FA-E48149704457}"/>
                  </a:ext>
                </a:extLst>
              </p:cNvPr>
              <p:cNvSpPr txBox="1"/>
              <p:nvPr/>
            </p:nvSpPr>
            <p:spPr>
              <a:xfrm>
                <a:off x="5916305" y="5049417"/>
                <a:ext cx="327166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𝑟𝑜𝑜𝑡𝑠</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.41667</m:t>
                              </m:r>
                              <m:r>
                                <a:rPr lang="en-US" b="0" i="1" smtClean="0">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1.222</m:t>
                              </m:r>
                            </m:e>
                            <m:sup>
                              <m:r>
                                <a:rPr lang="en-US" i="1">
                                  <a:latin typeface="Cambria Math" panose="02040503050406030204" pitchFamily="18" charset="0"/>
                                </a:rPr>
                                <m:t>2</m:t>
                              </m:r>
                            </m:sup>
                          </m:sSup>
                        </m:e>
                      </m:rad>
                    </m:oMath>
                  </m:oMathPara>
                </a14:m>
                <a:endParaRPr lang="en-US" dirty="0"/>
              </a:p>
            </p:txBody>
          </p:sp>
        </mc:Choice>
        <mc:Fallback xmlns="">
          <p:sp>
            <p:nvSpPr>
              <p:cNvPr id="15" name="TextBox 14">
                <a:extLst>
                  <a:ext uri="{FF2B5EF4-FFF2-40B4-BE49-F238E27FC236}">
                    <a16:creationId xmlns:a16="http://schemas.microsoft.com/office/drawing/2014/main" id="{D1E84F89-1F24-5B4A-B6FA-E48149704457}"/>
                  </a:ext>
                </a:extLst>
              </p:cNvPr>
              <p:cNvSpPr txBox="1">
                <a:spLocks noRot="1" noChangeAspect="1" noMove="1" noResize="1" noEditPoints="1" noAdjustHandles="1" noChangeArrowheads="1" noChangeShapeType="1" noTextEdit="1"/>
              </p:cNvSpPr>
              <p:nvPr/>
            </p:nvSpPr>
            <p:spPr>
              <a:xfrm>
                <a:off x="5916305" y="5049417"/>
                <a:ext cx="3271665" cy="335413"/>
              </a:xfrm>
              <a:prstGeom prst="rect">
                <a:avLst/>
              </a:prstGeom>
              <a:blipFill>
                <a:blip r:embed="rId12"/>
                <a:stretch>
                  <a:fillRect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4B320D-7A42-974B-8557-2DBD2129DDE1}"/>
                  </a:ext>
                </a:extLst>
              </p:cNvPr>
              <p:cNvSpPr txBox="1"/>
              <p:nvPr/>
            </p:nvSpPr>
            <p:spPr>
              <a:xfrm>
                <a:off x="6180324" y="5569378"/>
                <a:ext cx="1555041" cy="276999"/>
              </a:xfrm>
              <a:prstGeom prst="rect">
                <a:avLst/>
              </a:prstGeom>
              <a:noFill/>
            </p:spPr>
            <p:txBody>
              <a:bodyPr wrap="none" lIns="0" tIns="0" rIns="0" bIns="0" rtlCol="0">
                <a:spAutoFit/>
              </a:bodyPr>
              <a:lstStyle/>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𝑟𝑜𝑜𝑡𝑠</m:t>
                        </m:r>
                      </m:e>
                    </m:d>
                    <m:r>
                      <a:rPr lang="en-US" b="0" i="1" smtClean="0">
                        <a:latin typeface="Cambria Math" panose="02040503050406030204" pitchFamily="18" charset="0"/>
                      </a:rPr>
                      <m:t>=1.29</m:t>
                    </m:r>
                  </m:oMath>
                </a14:m>
                <a:r>
                  <a:rPr lang="en-US" dirty="0"/>
                  <a:t>1</a:t>
                </a:r>
              </a:p>
            </p:txBody>
          </p:sp>
        </mc:Choice>
        <mc:Fallback xmlns="">
          <p:sp>
            <p:nvSpPr>
              <p:cNvPr id="16" name="TextBox 15">
                <a:extLst>
                  <a:ext uri="{FF2B5EF4-FFF2-40B4-BE49-F238E27FC236}">
                    <a16:creationId xmlns:a16="http://schemas.microsoft.com/office/drawing/2014/main" id="{BC4B320D-7A42-974B-8557-2DBD2129DDE1}"/>
                  </a:ext>
                </a:extLst>
              </p:cNvPr>
              <p:cNvSpPr txBox="1">
                <a:spLocks noRot="1" noChangeAspect="1" noMove="1" noResize="1" noEditPoints="1" noAdjustHandles="1" noChangeArrowheads="1" noChangeShapeType="1" noTextEdit="1"/>
              </p:cNvSpPr>
              <p:nvPr/>
            </p:nvSpPr>
            <p:spPr>
              <a:xfrm>
                <a:off x="6180324" y="5569378"/>
                <a:ext cx="1555041" cy="276999"/>
              </a:xfrm>
              <a:prstGeom prst="rect">
                <a:avLst/>
              </a:prstGeom>
              <a:blipFill>
                <a:blip r:embed="rId13"/>
                <a:stretch>
                  <a:fillRect t="-27273" r="-8130" b="-50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7983A56-AAE8-2944-BFDA-274F0DA4EE20}"/>
              </a:ext>
            </a:extLst>
          </p:cNvPr>
          <p:cNvSpPr txBox="1"/>
          <p:nvPr/>
        </p:nvSpPr>
        <p:spPr>
          <a:xfrm>
            <a:off x="2825086" y="6196082"/>
            <a:ext cx="6182438" cy="646331"/>
          </a:xfrm>
          <a:prstGeom prst="rect">
            <a:avLst/>
          </a:prstGeom>
          <a:noFill/>
        </p:spPr>
        <p:txBody>
          <a:bodyPr wrap="square" rtlCol="0">
            <a:spAutoFit/>
          </a:bodyPr>
          <a:lstStyle/>
          <a:p>
            <a:pPr algn="ctr"/>
            <a:r>
              <a:rPr lang="en-US" b="1" dirty="0"/>
              <a:t>The abs reciprocal (.7744) is less than 1 thus we know that the model is stationary.</a:t>
            </a:r>
          </a:p>
        </p:txBody>
      </p:sp>
    </p:spTree>
    <p:extLst>
      <p:ext uri="{BB962C8B-B14F-4D97-AF65-F5344CB8AC3E}">
        <p14:creationId xmlns:p14="http://schemas.microsoft.com/office/powerpoint/2010/main" val="39060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a:xfrm>
            <a:off x="628650" y="64874"/>
            <a:ext cx="7886700" cy="1026947"/>
          </a:xfrm>
        </p:spPr>
        <p:txBody>
          <a:bodyPr/>
          <a:lstStyle/>
          <a:p>
            <a:r>
              <a:rPr lang="en-US" dirty="0"/>
              <a:t>Break Out 2</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2"/>
          <a:stretch>
            <a:fillRect/>
          </a:stretch>
        </p:blipFill>
        <p:spPr>
          <a:xfrm>
            <a:off x="366374" y="875182"/>
            <a:ext cx="8411252" cy="3386207"/>
          </a:xfrm>
          <a:prstGeom prst="rect">
            <a:avLst/>
          </a:prstGeom>
        </p:spPr>
      </p:pic>
      <p:sp>
        <p:nvSpPr>
          <p:cNvPr id="17" name="TextBox 16">
            <a:extLst>
              <a:ext uri="{FF2B5EF4-FFF2-40B4-BE49-F238E27FC236}">
                <a16:creationId xmlns:a16="http://schemas.microsoft.com/office/drawing/2014/main" id="{57983A56-AAE8-2944-BFDA-274F0DA4EE20}"/>
              </a:ext>
            </a:extLst>
          </p:cNvPr>
          <p:cNvSpPr txBox="1"/>
          <p:nvPr/>
        </p:nvSpPr>
        <p:spPr>
          <a:xfrm>
            <a:off x="1669502" y="6053083"/>
            <a:ext cx="5804993" cy="369332"/>
          </a:xfrm>
          <a:prstGeom prst="rect">
            <a:avLst/>
          </a:prstGeom>
          <a:noFill/>
        </p:spPr>
        <p:txBody>
          <a:bodyPr wrap="square" rtlCol="0">
            <a:spAutoFit/>
          </a:bodyPr>
          <a:lstStyle/>
          <a:p>
            <a:pPr algn="ctr"/>
            <a:r>
              <a:rPr lang="en-US" b="1" dirty="0"/>
              <a:t>The system frequency associated with this model is .3023</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2A69820-9E65-534F-AB0F-F0849A85CC0A}"/>
                  </a:ext>
                </a:extLst>
              </p:cNvPr>
              <p:cNvSpPr/>
              <p:nvPr/>
            </p:nvSpPr>
            <p:spPr>
              <a:xfrm>
                <a:off x="1101037" y="4474931"/>
                <a:ext cx="7414313" cy="873765"/>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𝑓</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2</m:t>
                                    </m:r>
                                  </m:sub>
                                </m:sSub>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−0.5</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r>
                                  <a:rPr lang="en-US" b="0" i="1" smtClean="0">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6)</m:t>
                                </m:r>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b="0" i="1" smtClean="0">
                        <a:latin typeface="Cambria Math" panose="02040503050406030204" pitchFamily="18" charset="0"/>
                        <a:ea typeface="Times New Roman" panose="02020603050405020304" pitchFamily="18" charset="0"/>
                        <a:cs typeface="Times New Roman" panose="02020603050405020304" pitchFamily="18" charset="0"/>
                      </a:rPr>
                      <m:t>(1.899428)</m:t>
                    </m:r>
                    <m:r>
                      <a:rPr lang="en-US" i="1">
                        <a:latin typeface="Cambria Math" panose="02040503050406030204" pitchFamily="18" charset="0"/>
                        <a:ea typeface="Times New Roman" panose="02020603050405020304" pitchFamily="18" charset="0"/>
                        <a:cs typeface="Times New Roman" panose="02020603050405020304" pitchFamily="18" charset="0"/>
                      </a:rPr>
                      <m:t>=0.3023</m:t>
                    </m:r>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p>
            </p:txBody>
          </p:sp>
        </mc:Choice>
        <mc:Fallback xmlns="">
          <p:sp>
            <p:nvSpPr>
              <p:cNvPr id="5" name="Rectangle 4">
                <a:extLst>
                  <a:ext uri="{FF2B5EF4-FFF2-40B4-BE49-F238E27FC236}">
                    <a16:creationId xmlns:a16="http://schemas.microsoft.com/office/drawing/2014/main" id="{F2A69820-9E65-534F-AB0F-F0849A85CC0A}"/>
                  </a:ext>
                </a:extLst>
              </p:cNvPr>
              <p:cNvSpPr>
                <a:spLocks noRot="1" noChangeAspect="1" noMove="1" noResize="1" noEditPoints="1" noAdjustHandles="1" noChangeArrowheads="1" noChangeShapeType="1" noTextEdit="1"/>
              </p:cNvSpPr>
              <p:nvPr/>
            </p:nvSpPr>
            <p:spPr>
              <a:xfrm>
                <a:off x="1101037" y="4474931"/>
                <a:ext cx="7414313" cy="873765"/>
              </a:xfrm>
              <a:prstGeom prst="rect">
                <a:avLst/>
              </a:prstGeom>
              <a:blipFill>
                <a:blip r:embed="rId3"/>
                <a:stretch>
                  <a:fillRect l="-34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D3EB9CB-407B-FF46-AC66-6E2FF0A1B7E9}"/>
              </a:ext>
            </a:extLst>
          </p:cNvPr>
          <p:cNvSpPr/>
          <p:nvPr/>
        </p:nvSpPr>
        <p:spPr>
          <a:xfrm>
            <a:off x="3277841" y="5377724"/>
            <a:ext cx="2915863" cy="369332"/>
          </a:xfrm>
          <a:prstGeom prst="rect">
            <a:avLst/>
          </a:prstGeom>
        </p:spPr>
        <p:txBody>
          <a:bodyPr wrap="none">
            <a:spAutoFit/>
          </a:bodyPr>
          <a:lstStyle/>
          <a:p>
            <a:r>
              <a:rPr lang="en-US" dirty="0"/>
              <a:t>(</a:t>
            </a:r>
            <a:r>
              <a:rPr lang="en-US" dirty="0" err="1"/>
              <a:t>acos</a:t>
            </a:r>
            <a:r>
              <a:rPr lang="en-US" dirty="0"/>
              <a:t>(-.5/(2*sqrt(.6))))/(2*pi)</a:t>
            </a:r>
          </a:p>
        </p:txBody>
      </p:sp>
    </p:spTree>
    <p:extLst>
      <p:ext uri="{BB962C8B-B14F-4D97-AF65-F5344CB8AC3E}">
        <p14:creationId xmlns:p14="http://schemas.microsoft.com/office/powerpoint/2010/main" val="289556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680A4-BFFA-3D4C-BE97-1A6A3110070C}"/>
              </a:ext>
            </a:extLst>
          </p:cNvPr>
          <p:cNvPicPr>
            <a:picLocks noChangeAspect="1"/>
          </p:cNvPicPr>
          <p:nvPr/>
        </p:nvPicPr>
        <p:blipFill>
          <a:blip r:embed="rId2"/>
          <a:stretch>
            <a:fillRect/>
          </a:stretch>
        </p:blipFill>
        <p:spPr>
          <a:xfrm>
            <a:off x="366374" y="4871693"/>
            <a:ext cx="5337950" cy="1345163"/>
          </a:xfrm>
          <a:prstGeom prst="rect">
            <a:avLst/>
          </a:prstGeom>
        </p:spPr>
      </p:pic>
      <p:sp>
        <p:nvSpPr>
          <p:cNvPr id="2" name="Title 1">
            <a:extLst>
              <a:ext uri="{FF2B5EF4-FFF2-40B4-BE49-F238E27FC236}">
                <a16:creationId xmlns:a16="http://schemas.microsoft.com/office/drawing/2014/main" id="{51C43F42-FFF3-3C47-A24C-4174D8646DAE}"/>
              </a:ext>
            </a:extLst>
          </p:cNvPr>
          <p:cNvSpPr>
            <a:spLocks noGrp="1"/>
          </p:cNvSpPr>
          <p:nvPr>
            <p:ph type="title"/>
          </p:nvPr>
        </p:nvSpPr>
        <p:spPr>
          <a:xfrm>
            <a:off x="628650" y="64874"/>
            <a:ext cx="7886700" cy="1026947"/>
          </a:xfrm>
        </p:spPr>
        <p:txBody>
          <a:bodyPr/>
          <a:lstStyle/>
          <a:p>
            <a:r>
              <a:rPr lang="en-US" dirty="0"/>
              <a:t>Break Out 2</a:t>
            </a:r>
          </a:p>
        </p:txBody>
      </p:sp>
      <p:pic>
        <p:nvPicPr>
          <p:cNvPr id="6" name="Picture 5">
            <a:extLst>
              <a:ext uri="{FF2B5EF4-FFF2-40B4-BE49-F238E27FC236}">
                <a16:creationId xmlns:a16="http://schemas.microsoft.com/office/drawing/2014/main" id="{4ECD54B3-92DE-C849-8BD3-82C09FEECE82}"/>
              </a:ext>
            </a:extLst>
          </p:cNvPr>
          <p:cNvPicPr>
            <a:picLocks noChangeAspect="1"/>
          </p:cNvPicPr>
          <p:nvPr/>
        </p:nvPicPr>
        <p:blipFill>
          <a:blip r:embed="rId3"/>
          <a:stretch>
            <a:fillRect/>
          </a:stretch>
        </p:blipFill>
        <p:spPr>
          <a:xfrm>
            <a:off x="366374" y="875182"/>
            <a:ext cx="8411252" cy="3386207"/>
          </a:xfrm>
          <a:prstGeom prst="rect">
            <a:avLst/>
          </a:prstGeom>
        </p:spPr>
      </p:pic>
      <p:sp>
        <p:nvSpPr>
          <p:cNvPr id="17" name="TextBox 16">
            <a:extLst>
              <a:ext uri="{FF2B5EF4-FFF2-40B4-BE49-F238E27FC236}">
                <a16:creationId xmlns:a16="http://schemas.microsoft.com/office/drawing/2014/main" id="{57983A56-AAE8-2944-BFDA-274F0DA4EE20}"/>
              </a:ext>
            </a:extLst>
          </p:cNvPr>
          <p:cNvSpPr txBox="1"/>
          <p:nvPr/>
        </p:nvSpPr>
        <p:spPr>
          <a:xfrm>
            <a:off x="206833" y="6216856"/>
            <a:ext cx="8874630" cy="923330"/>
          </a:xfrm>
          <a:prstGeom prst="rect">
            <a:avLst/>
          </a:prstGeom>
          <a:noFill/>
        </p:spPr>
        <p:txBody>
          <a:bodyPr wrap="square" rtlCol="0">
            <a:spAutoFit/>
          </a:bodyPr>
          <a:lstStyle/>
          <a:p>
            <a:pPr algn="ctr"/>
            <a:r>
              <a:rPr lang="en-US" b="1" dirty="0"/>
              <a:t>The abs reciprocal (.7744) is less than 1 thus we know that the model is stationary.</a:t>
            </a:r>
          </a:p>
          <a:p>
            <a:pPr algn="ctr"/>
            <a:r>
              <a:rPr lang="en-US" b="1" dirty="0"/>
              <a:t>The system frequency associated with this model is .3023</a:t>
            </a:r>
          </a:p>
          <a:p>
            <a:pPr algn="ctr"/>
            <a:endParaRPr lang="en-US" b="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2741D6F-C336-7C4C-A7A6-8101E7FF2B36}"/>
                  </a:ext>
                </a:extLst>
              </p:cNvPr>
              <p:cNvSpPr txBox="1"/>
              <p:nvPr/>
            </p:nvSpPr>
            <p:spPr>
              <a:xfrm>
                <a:off x="5950575" y="4868293"/>
                <a:ext cx="2884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𝑟𝑜𝑜𝑡𝑠</m:t>
                      </m:r>
                      <m:r>
                        <a:rPr lang="en-US" b="0" i="1" smtClean="0">
                          <a:latin typeface="Cambria Math" panose="02040503050406030204" pitchFamily="18" charset="0"/>
                        </a:rPr>
                        <m:t>=−.41667±</m:t>
                      </m:r>
                      <m:r>
                        <a:rPr lang="en-US" i="1">
                          <a:latin typeface="Cambria Math" panose="02040503050406030204" pitchFamily="18" charset="0"/>
                        </a:rPr>
                        <m:t>𝑖</m:t>
                      </m:r>
                      <m:r>
                        <a:rPr lang="en-US" i="1">
                          <a:latin typeface="Cambria Math" panose="02040503050406030204" pitchFamily="18" charset="0"/>
                        </a:rPr>
                        <m:t>(1.222)</m:t>
                      </m:r>
                    </m:oMath>
                  </m:oMathPara>
                </a14:m>
                <a:endParaRPr lang="en-US" dirty="0"/>
              </a:p>
            </p:txBody>
          </p:sp>
        </mc:Choice>
        <mc:Fallback xmlns="">
          <p:sp>
            <p:nvSpPr>
              <p:cNvPr id="18" name="TextBox 17">
                <a:extLst>
                  <a:ext uri="{FF2B5EF4-FFF2-40B4-BE49-F238E27FC236}">
                    <a16:creationId xmlns:a16="http://schemas.microsoft.com/office/drawing/2014/main" id="{92741D6F-C336-7C4C-A7A6-8101E7FF2B36}"/>
                  </a:ext>
                </a:extLst>
              </p:cNvPr>
              <p:cNvSpPr txBox="1">
                <a:spLocks noRot="1" noChangeAspect="1" noMove="1" noResize="1" noEditPoints="1" noAdjustHandles="1" noChangeArrowheads="1" noChangeShapeType="1" noTextEdit="1"/>
              </p:cNvSpPr>
              <p:nvPr/>
            </p:nvSpPr>
            <p:spPr>
              <a:xfrm>
                <a:off x="5950575" y="4868293"/>
                <a:ext cx="2884636" cy="276999"/>
              </a:xfrm>
              <a:prstGeom prst="rect">
                <a:avLst/>
              </a:prstGeom>
              <a:blipFill>
                <a:blip r:embed="rId4"/>
                <a:stretch>
                  <a:fillRect l="-877" r="-219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99025E-CDBB-634B-86C7-4AFAA43FF88D}"/>
                  </a:ext>
                </a:extLst>
              </p:cNvPr>
              <p:cNvSpPr txBox="1"/>
              <p:nvPr/>
            </p:nvSpPr>
            <p:spPr>
              <a:xfrm>
                <a:off x="6160320" y="5186236"/>
                <a:ext cx="2470356"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𝑟𝑜𝑜𝑡𝑠</m:t>
                              </m:r>
                            </m:e>
                          </m:d>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1.29</m:t>
                          </m:r>
                          <m:r>
                            <m:rPr>
                              <m:nor/>
                            </m:rPr>
                            <a:rPr lang="en-US" dirty="0"/>
                            <m:t>1</m:t>
                          </m:r>
                        </m:den>
                      </m:f>
                      <m:r>
                        <a:rPr lang="en-US" b="0" i="1" smtClean="0">
                          <a:latin typeface="Cambria Math" panose="02040503050406030204" pitchFamily="18" charset="0"/>
                        </a:rPr>
                        <m:t>=.7744</m:t>
                      </m:r>
                    </m:oMath>
                  </m:oMathPara>
                </a14:m>
                <a:endParaRPr lang="en-US" dirty="0"/>
              </a:p>
            </p:txBody>
          </p:sp>
        </mc:Choice>
        <mc:Fallback xmlns="">
          <p:sp>
            <p:nvSpPr>
              <p:cNvPr id="19" name="TextBox 18">
                <a:extLst>
                  <a:ext uri="{FF2B5EF4-FFF2-40B4-BE49-F238E27FC236}">
                    <a16:creationId xmlns:a16="http://schemas.microsoft.com/office/drawing/2014/main" id="{0599025E-CDBB-634B-86C7-4AFAA43FF88D}"/>
                  </a:ext>
                </a:extLst>
              </p:cNvPr>
              <p:cNvSpPr txBox="1">
                <a:spLocks noRot="1" noChangeAspect="1" noMove="1" noResize="1" noEditPoints="1" noAdjustHandles="1" noChangeArrowheads="1" noChangeShapeType="1" noTextEdit="1"/>
              </p:cNvSpPr>
              <p:nvPr/>
            </p:nvSpPr>
            <p:spPr>
              <a:xfrm>
                <a:off x="6160320" y="5186236"/>
                <a:ext cx="2470356" cy="557589"/>
              </a:xfrm>
              <a:prstGeom prst="rect">
                <a:avLst/>
              </a:prstGeom>
              <a:blipFill>
                <a:blip r:embed="rId5"/>
                <a:stretch>
                  <a:fillRect t="-4545" r="-1531"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DFD9C8B-1CFB-234D-B818-CF62D96E3096}"/>
                  </a:ext>
                </a:extLst>
              </p:cNvPr>
              <p:cNvSpPr/>
              <p:nvPr/>
            </p:nvSpPr>
            <p:spPr>
              <a:xfrm>
                <a:off x="119244" y="4168237"/>
                <a:ext cx="8083060" cy="596766"/>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𝑓</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2</m:t>
                                    </m:r>
                                  </m:sub>
                                </m:sSub>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i="1">
                            <a:latin typeface="Cambria Math" panose="02040503050406030204" pitchFamily="18" charset="0"/>
                            <a:ea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−0.5</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ad>
                              <m:radPr>
                                <m:degHide m:val="on"/>
                                <m:ctrlPr>
                                  <a:rPr lang="en-US" i="1">
                                    <a:latin typeface="Cambria Math" panose="02040503050406030204" pitchFamily="18" charset="0"/>
                                    <a:ea typeface="Times New Roman" panose="02020603050405020304" pitchFamily="18" charset="0"/>
                                  </a:rPr>
                                </m:ctrlPr>
                              </m:radPr>
                              <m:deg/>
                              <m:e>
                                <m:r>
                                  <a:rPr lang="en-US" b="0" i="1" smtClean="0">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6)</m:t>
                                </m:r>
                              </m:e>
                            </m:rad>
                          </m:den>
                        </m:f>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r>
                          <a:rPr lang="en-US" i="1">
                            <a:latin typeface="Cambria Math" panose="02040503050406030204" pitchFamily="18" charset="0"/>
                            <a:ea typeface="Times New Roman" panose="02020603050405020304" pitchFamily="18" charset="0"/>
                            <a:cs typeface="Times New Roman" panose="02020603050405020304" pitchFamily="18" charset="0"/>
                          </a:rPr>
                          <m:t>𝜋</m:t>
                        </m:r>
                      </m:den>
                    </m:f>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en-US"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b="0" i="1" smtClean="0">
                        <a:latin typeface="Cambria Math" panose="02040503050406030204" pitchFamily="18" charset="0"/>
                        <a:ea typeface="Times New Roman" panose="02020603050405020304" pitchFamily="18" charset="0"/>
                        <a:cs typeface="Times New Roman" panose="02020603050405020304" pitchFamily="18" charset="0"/>
                      </a:rPr>
                      <m:t>(1.899428)</m:t>
                    </m:r>
                    <m:r>
                      <a:rPr lang="en-US" i="1">
                        <a:latin typeface="Cambria Math" panose="02040503050406030204" pitchFamily="18" charset="0"/>
                        <a:ea typeface="Times New Roman" panose="02020603050405020304" pitchFamily="18" charset="0"/>
                        <a:cs typeface="Times New Roman" panose="02020603050405020304" pitchFamily="18" charset="0"/>
                      </a:rPr>
                      <m:t>=0.3023</m:t>
                    </m:r>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p>
            </p:txBody>
          </p:sp>
        </mc:Choice>
        <mc:Fallback xmlns="">
          <p:sp>
            <p:nvSpPr>
              <p:cNvPr id="20" name="Rectangle 19">
                <a:extLst>
                  <a:ext uri="{FF2B5EF4-FFF2-40B4-BE49-F238E27FC236}">
                    <a16:creationId xmlns:a16="http://schemas.microsoft.com/office/drawing/2014/main" id="{2DFD9C8B-1CFB-234D-B818-CF62D96E3096}"/>
                  </a:ext>
                </a:extLst>
              </p:cNvPr>
              <p:cNvSpPr>
                <a:spLocks noRot="1" noChangeAspect="1" noMove="1" noResize="1" noEditPoints="1" noAdjustHandles="1" noChangeArrowheads="1" noChangeShapeType="1" noTextEdit="1"/>
              </p:cNvSpPr>
              <p:nvPr/>
            </p:nvSpPr>
            <p:spPr>
              <a:xfrm>
                <a:off x="119244" y="4168237"/>
                <a:ext cx="8083060" cy="596766"/>
              </a:xfrm>
              <a:prstGeom prst="rect">
                <a:avLst/>
              </a:prstGeom>
              <a:blipFill>
                <a:blip r:embed="rId6"/>
                <a:stretch>
                  <a:fillRect l="-157" b="-2083"/>
                </a:stretch>
              </a:blipFill>
            </p:spPr>
            <p:txBody>
              <a:bodyPr/>
              <a:lstStyle/>
              <a:p>
                <a:r>
                  <a:rPr lang="en-US">
                    <a:noFill/>
                  </a:rPr>
                  <a:t> </a:t>
                </a:r>
              </a:p>
            </p:txBody>
          </p:sp>
        </mc:Fallback>
      </mc:AlternateContent>
    </p:spTree>
    <p:extLst>
      <p:ext uri="{BB962C8B-B14F-4D97-AF65-F5344CB8AC3E}">
        <p14:creationId xmlns:p14="http://schemas.microsoft.com/office/powerpoint/2010/main" val="131960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pic>
        <p:nvPicPr>
          <p:cNvPr id="4" name="Picture 3">
            <a:extLst>
              <a:ext uri="{FF2B5EF4-FFF2-40B4-BE49-F238E27FC236}">
                <a16:creationId xmlns:a16="http://schemas.microsoft.com/office/drawing/2014/main" id="{851A324A-28F7-5B49-8807-B1CC7128DF3D}"/>
              </a:ext>
            </a:extLst>
          </p:cNvPr>
          <p:cNvPicPr>
            <a:picLocks noChangeAspect="1"/>
          </p:cNvPicPr>
          <p:nvPr/>
        </p:nvPicPr>
        <p:blipFill>
          <a:blip r:embed="rId2"/>
          <a:stretch>
            <a:fillRect/>
          </a:stretch>
        </p:blipFill>
        <p:spPr>
          <a:xfrm>
            <a:off x="382967" y="2589568"/>
            <a:ext cx="8132383" cy="4097835"/>
          </a:xfrm>
          <a:prstGeom prst="rect">
            <a:avLst/>
          </a:prstGeom>
        </p:spPr>
      </p:pic>
      <p:sp>
        <p:nvSpPr>
          <p:cNvPr id="5" name="TextBox 4">
            <a:extLst>
              <a:ext uri="{FF2B5EF4-FFF2-40B4-BE49-F238E27FC236}">
                <a16:creationId xmlns:a16="http://schemas.microsoft.com/office/drawing/2014/main" id="{A1F21B57-F604-4F40-A9A7-5EE43EF12F4F}"/>
              </a:ext>
            </a:extLst>
          </p:cNvPr>
          <p:cNvSpPr txBox="1"/>
          <p:nvPr/>
        </p:nvSpPr>
        <p:spPr>
          <a:xfrm>
            <a:off x="628650" y="1378422"/>
            <a:ext cx="7710132" cy="1200329"/>
          </a:xfrm>
          <a:prstGeom prst="rect">
            <a:avLst/>
          </a:prstGeom>
          <a:noFill/>
        </p:spPr>
        <p:txBody>
          <a:bodyPr wrap="square" rtlCol="0">
            <a:spAutoFit/>
          </a:bodyPr>
          <a:lstStyle/>
          <a:p>
            <a:pPr algn="ctr"/>
            <a:r>
              <a:rPr lang="en-US" dirty="0"/>
              <a:t>Present your PowerPoint presentation to the members of your Break Out Group.  Each presentation should be around 2-4 minutes.  With any extra time, discuss your thoughts … keep in mind … all these models are wrong … which did you feel was most useful and why?</a:t>
            </a:r>
          </a:p>
        </p:txBody>
      </p:sp>
    </p:spTree>
    <p:extLst>
      <p:ext uri="{BB962C8B-B14F-4D97-AF65-F5344CB8AC3E}">
        <p14:creationId xmlns:p14="http://schemas.microsoft.com/office/powerpoint/2010/main" val="1747506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E802-10C6-C744-8037-2A132E0CDBD1}"/>
              </a:ext>
            </a:extLst>
          </p:cNvPr>
          <p:cNvSpPr>
            <a:spLocks noGrp="1"/>
          </p:cNvSpPr>
          <p:nvPr>
            <p:ph type="title"/>
          </p:nvPr>
        </p:nvSpPr>
        <p:spPr>
          <a:xfrm>
            <a:off x="628650" y="365126"/>
            <a:ext cx="7886700" cy="863173"/>
          </a:xfrm>
        </p:spPr>
        <p:txBody>
          <a:bodyPr/>
          <a:lstStyle/>
          <a:p>
            <a:r>
              <a:rPr lang="en-US" dirty="0"/>
              <a:t>Break Out 3</a:t>
            </a:r>
          </a:p>
        </p:txBody>
      </p:sp>
      <p:pic>
        <p:nvPicPr>
          <p:cNvPr id="5" name="Picture 4">
            <a:extLst>
              <a:ext uri="{FF2B5EF4-FFF2-40B4-BE49-F238E27FC236}">
                <a16:creationId xmlns:a16="http://schemas.microsoft.com/office/drawing/2014/main" id="{B4AD396B-FC10-A047-9F47-6F091AFD6033}"/>
              </a:ext>
            </a:extLst>
          </p:cNvPr>
          <p:cNvPicPr>
            <a:picLocks noChangeAspect="1"/>
          </p:cNvPicPr>
          <p:nvPr/>
        </p:nvPicPr>
        <p:blipFill>
          <a:blip r:embed="rId2"/>
          <a:stretch>
            <a:fillRect/>
          </a:stretch>
        </p:blipFill>
        <p:spPr>
          <a:xfrm>
            <a:off x="831376" y="1907940"/>
            <a:ext cx="7481248" cy="4506508"/>
          </a:xfrm>
          <a:prstGeom prst="rect">
            <a:avLst/>
          </a:prstGeom>
        </p:spPr>
      </p:pic>
      <p:sp>
        <p:nvSpPr>
          <p:cNvPr id="7" name="Rectangle 6">
            <a:extLst>
              <a:ext uri="{FF2B5EF4-FFF2-40B4-BE49-F238E27FC236}">
                <a16:creationId xmlns:a16="http://schemas.microsoft.com/office/drawing/2014/main" id="{C3F6CDE4-A316-E643-A493-98594A3F38FF}"/>
              </a:ext>
            </a:extLst>
          </p:cNvPr>
          <p:cNvSpPr/>
          <p:nvPr/>
        </p:nvSpPr>
        <p:spPr>
          <a:xfrm>
            <a:off x="2286000" y="1384720"/>
            <a:ext cx="4572000" cy="523220"/>
          </a:xfrm>
          <a:prstGeom prst="rect">
            <a:avLst/>
          </a:prstGeom>
        </p:spPr>
        <p:txBody>
          <a:bodyPr>
            <a:spAutoFit/>
          </a:bodyPr>
          <a:lstStyle/>
          <a:p>
            <a:r>
              <a:rPr lang="en-US" sz="1400" dirty="0"/>
              <a:t>Store9Item50 = Walmart %&gt;% filter(store == 9, item == 50)</a:t>
            </a:r>
          </a:p>
          <a:p>
            <a:r>
              <a:rPr lang="en-US" sz="1400" dirty="0" err="1"/>
              <a:t>plotts.sample.wge</a:t>
            </a:r>
            <a:r>
              <a:rPr lang="en-US" sz="1400" dirty="0"/>
              <a:t>(Store9Item50$sales)</a:t>
            </a:r>
          </a:p>
        </p:txBody>
      </p:sp>
      <p:sp>
        <p:nvSpPr>
          <p:cNvPr id="9" name="TextBox 8">
            <a:extLst>
              <a:ext uri="{FF2B5EF4-FFF2-40B4-BE49-F238E27FC236}">
                <a16:creationId xmlns:a16="http://schemas.microsoft.com/office/drawing/2014/main" id="{D6BD5A79-D728-B749-857B-D4F468E9F2B3}"/>
              </a:ext>
            </a:extLst>
          </p:cNvPr>
          <p:cNvSpPr txBox="1"/>
          <p:nvPr/>
        </p:nvSpPr>
        <p:spPr>
          <a:xfrm>
            <a:off x="1269242" y="6482687"/>
            <a:ext cx="6987654" cy="375313"/>
          </a:xfrm>
          <a:prstGeom prst="rect">
            <a:avLst/>
          </a:prstGeom>
          <a:noFill/>
        </p:spPr>
        <p:txBody>
          <a:bodyPr wrap="square" rtlCol="0">
            <a:spAutoFit/>
          </a:bodyPr>
          <a:lstStyle/>
          <a:p>
            <a:pPr algn="ctr"/>
            <a:r>
              <a:rPr lang="en-US" dirty="0"/>
              <a:t>System frequencies at approximately 0, .15, .29, .43.</a:t>
            </a:r>
          </a:p>
        </p:txBody>
      </p:sp>
    </p:spTree>
    <p:extLst>
      <p:ext uri="{BB962C8B-B14F-4D97-AF65-F5344CB8AC3E}">
        <p14:creationId xmlns:p14="http://schemas.microsoft.com/office/powerpoint/2010/main" val="1368732215"/>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1015</TotalTime>
  <Words>1067</Words>
  <Application>Microsoft Macintosh PowerPoint</Application>
  <PresentationFormat>On-screen Show (4:3)</PresentationFormat>
  <Paragraphs>96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Times New Roman</vt:lpstr>
      <vt:lpstr>2U</vt:lpstr>
      <vt:lpstr>Time Series: Unit 4</vt:lpstr>
      <vt:lpstr>Discussion: Unit Circle</vt:lpstr>
      <vt:lpstr>Break Out 1</vt:lpstr>
      <vt:lpstr>Break Out 2</vt:lpstr>
      <vt:lpstr>Break Out 2</vt:lpstr>
      <vt:lpstr>Break Out 2</vt:lpstr>
      <vt:lpstr>Break Out 2</vt:lpstr>
      <vt:lpstr>Break Out 3</vt:lpstr>
      <vt:lpstr>Break Out 3</vt:lpstr>
      <vt:lpstr>Break Out 3</vt:lpstr>
      <vt:lpstr>Break Out 3</vt:lpstr>
      <vt:lpstr>Break Out 3</vt:lpstr>
      <vt:lpstr>Break Out 3</vt:lpstr>
      <vt:lpstr>Break Out 3</vt:lpstr>
      <vt:lpstr>Break Out 3</vt:lpstr>
      <vt:lpstr>Break Out 4</vt:lpstr>
      <vt:lpstr>Break Out 4</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4</dc:title>
  <dc:creator>Microsoft Office User</dc:creator>
  <cp:lastModifiedBy>Microsoft Office User</cp:lastModifiedBy>
  <cp:revision>21</cp:revision>
  <dcterms:created xsi:type="dcterms:W3CDTF">2019-05-28T04:04:30Z</dcterms:created>
  <dcterms:modified xsi:type="dcterms:W3CDTF">2019-05-28T21:15:28Z</dcterms:modified>
</cp:coreProperties>
</file>